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0" r:id="rId2"/>
    <p:sldId id="280" r:id="rId3"/>
    <p:sldId id="281" r:id="rId4"/>
    <p:sldId id="283" r:id="rId5"/>
    <p:sldId id="284" r:id="rId6"/>
    <p:sldId id="287" r:id="rId7"/>
    <p:sldId id="291" r:id="rId8"/>
    <p:sldId id="290" r:id="rId9"/>
    <p:sldId id="292" r:id="rId10"/>
    <p:sldId id="293" r:id="rId11"/>
  </p:sldIdLst>
  <p:sldSz cx="9144000" cy="6858000" type="screen4x3"/>
  <p:notesSz cx="6805613" cy="99441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F00"/>
    <a:srgbClr val="8788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84" autoAdjust="0"/>
    <p:restoredTop sz="94630" autoAdjust="0"/>
  </p:normalViewPr>
  <p:slideViewPr>
    <p:cSldViewPr snapToGrid="0" snapToObjects="1">
      <p:cViewPr varScale="1">
        <p:scale>
          <a:sx n="108" d="100"/>
          <a:sy n="108" d="100"/>
        </p:scale>
        <p:origin x="1890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1DF9C-D240-8844-B816-5BE79E49DD26}" type="datetimeFigureOut">
              <a:rPr lang="fr-FR" smtClean="0"/>
              <a:t>01/04/2019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F3E41-78B6-CA4D-8DE8-EF0FA14A24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84126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5FEC5-D583-554E-947A-415AAB740FA7}" type="datetimeFigureOut">
              <a:rPr lang="fr-FR" smtClean="0"/>
              <a:t>01/04/2019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932B9-19B0-084A-BE31-FD5481C38C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1958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1363" indent="-28416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1413" indent="-22701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7025" indent="-22701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5813" indent="-22701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37A28302-9F6E-4FFA-968A-118A02555A25}" type="slidenum">
              <a:rPr lang="en-GB" altLang="fr-FR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</a:t>
            </a:fld>
            <a:endParaRPr lang="en-GB" altLang="fr-FR" sz="1300" smtClean="0"/>
          </a:p>
        </p:txBody>
      </p:sp>
      <p:sp>
        <p:nvSpPr>
          <p:cNvPr id="9219" name="Rectangle 6"/>
          <p:cNvSpPr txBox="1">
            <a:spLocks noGrp="1" noChangeArrowheads="1"/>
          </p:cNvSpPr>
          <p:nvPr/>
        </p:nvSpPr>
        <p:spPr bwMode="auto">
          <a:xfrm>
            <a:off x="3987271" y="10572512"/>
            <a:ext cx="3056224" cy="555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1A14FFE4-E3E0-4A4B-B388-BEBE8AEC81E2}" type="slidenum">
              <a:rPr lang="en-GB" altLang="fr-FR" sz="1300"/>
              <a:pPr algn="r" eaLnBrk="1">
                <a:lnSpc>
                  <a:spcPct val="95000"/>
                </a:lnSpc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</a:t>
            </a:fld>
            <a:endParaRPr lang="en-GB" altLang="fr-FR" sz="1300"/>
          </a:p>
        </p:txBody>
      </p:sp>
      <p:sp>
        <p:nvSpPr>
          <p:cNvPr id="9220" name="Rectangle 4"/>
          <p:cNvSpPr txBox="1">
            <a:spLocks noGrp="1" noChangeArrowheads="1"/>
          </p:cNvSpPr>
          <p:nvPr/>
        </p:nvSpPr>
        <p:spPr bwMode="auto">
          <a:xfrm>
            <a:off x="0" y="0"/>
            <a:ext cx="3051499" cy="557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7" tIns="45700" rIns="91397" bIns="45700"/>
          <a:lstStyle>
            <a:lvl1pPr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17550" indent="-276225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03313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44638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1984375" indent="-222250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415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987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559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131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>
                <a:solidFill>
                  <a:srgbClr val="FFFFFF"/>
                </a:solidFill>
                <a:cs typeface="Times New Roman" panose="02020603050405020304" pitchFamily="18" charset="0"/>
              </a:rPr>
              <a:t>toitototototoot</a:t>
            </a:r>
          </a:p>
        </p:txBody>
      </p:sp>
      <p:sp>
        <p:nvSpPr>
          <p:cNvPr id="9221" name="Rectangle 7"/>
          <p:cNvSpPr txBox="1">
            <a:spLocks noGrp="1" noChangeArrowheads="1"/>
          </p:cNvSpPr>
          <p:nvPr/>
        </p:nvSpPr>
        <p:spPr bwMode="auto">
          <a:xfrm>
            <a:off x="3993572" y="10572512"/>
            <a:ext cx="3051498" cy="557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7" tIns="45700" rIns="91397" bIns="45700" anchor="b"/>
          <a:lstStyle>
            <a:lvl1pPr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17550" indent="-276225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03313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44638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1984375" indent="-222250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415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987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559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131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40A735C-7F4E-435B-86C9-03EBDBF2FE16}" type="slidenum">
              <a:rPr lang="en-GB" altLang="fr-FR">
                <a:solidFill>
                  <a:srgbClr val="FFFFFF"/>
                </a:solidFill>
                <a:cs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fr-FR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92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7344" y="5286256"/>
            <a:ext cx="5630384" cy="500830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7" tIns="45700" rIns="91397" bIns="45700" anchor="ctr"/>
          <a:lstStyle/>
          <a:p>
            <a:pPr defTabSz="912813"/>
            <a:endParaRPr lang="en-US" altLang="fr-FR" smtClean="0"/>
          </a:p>
        </p:txBody>
      </p:sp>
      <p:sp>
        <p:nvSpPr>
          <p:cNvPr id="9224" name="Espace réservé du pied de page 1"/>
          <p:cNvSpPr>
            <a:spLocks noGrp="1"/>
          </p:cNvSpPr>
          <p:nvPr>
            <p:ph type="ftr" sz="quarter"/>
          </p:nvPr>
        </p:nvSpPr>
        <p:spPr>
          <a:noFill/>
        </p:spPr>
        <p:txBody>
          <a:bodyPr/>
          <a:lstStyle>
            <a:lvl1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5367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9939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4511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083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fr-FR" sz="13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6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1363" indent="-28416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1413" indent="-22701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7025" indent="-22701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5813" indent="-22701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3D1D600F-E248-46E9-9D07-18CD88D2C9DB}" type="slidenum">
              <a:rPr lang="en-GB" altLang="fr-FR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</a:t>
            </a:fld>
            <a:endParaRPr lang="en-GB" altLang="fr-FR" sz="1300" smtClean="0"/>
          </a:p>
        </p:txBody>
      </p:sp>
      <p:sp>
        <p:nvSpPr>
          <p:cNvPr id="11267" name="Rectangle 6"/>
          <p:cNvSpPr txBox="1">
            <a:spLocks noGrp="1" noChangeArrowheads="1"/>
          </p:cNvSpPr>
          <p:nvPr/>
        </p:nvSpPr>
        <p:spPr bwMode="auto">
          <a:xfrm>
            <a:off x="3987271" y="10572512"/>
            <a:ext cx="3056224" cy="555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561B0BFA-D91A-4E39-BDEF-59AF95CAA76A}" type="slidenum">
              <a:rPr lang="en-GB" altLang="fr-FR" sz="1300"/>
              <a:pPr algn="r" eaLnBrk="1">
                <a:lnSpc>
                  <a:spcPct val="95000"/>
                </a:lnSpc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</a:t>
            </a:fld>
            <a:endParaRPr lang="en-GB" altLang="fr-FR" sz="1300"/>
          </a:p>
        </p:txBody>
      </p:sp>
      <p:sp>
        <p:nvSpPr>
          <p:cNvPr id="11268" name="Rectangle 4"/>
          <p:cNvSpPr txBox="1">
            <a:spLocks noGrp="1" noChangeArrowheads="1"/>
          </p:cNvSpPr>
          <p:nvPr/>
        </p:nvSpPr>
        <p:spPr bwMode="auto">
          <a:xfrm>
            <a:off x="0" y="0"/>
            <a:ext cx="3051499" cy="557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7" tIns="45700" rIns="91397" bIns="45700"/>
          <a:lstStyle>
            <a:lvl1pPr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17550" indent="-276225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03313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44638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1984375" indent="-222250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415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987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559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131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>
                <a:solidFill>
                  <a:srgbClr val="FFFFFF"/>
                </a:solidFill>
                <a:cs typeface="Times New Roman" panose="02020603050405020304" pitchFamily="18" charset="0"/>
              </a:rPr>
              <a:t>toitototototoot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993572" y="10572512"/>
            <a:ext cx="3051498" cy="557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7" tIns="45700" rIns="91397" bIns="45700" anchor="b"/>
          <a:lstStyle>
            <a:lvl1pPr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17550" indent="-276225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03313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44638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1984375" indent="-222250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415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987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559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131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EFA26170-00B2-45D9-BC4C-28ADCD8459B0}" type="slidenum">
              <a:rPr lang="en-GB" altLang="fr-FR">
                <a:solidFill>
                  <a:srgbClr val="FFFFFF"/>
                </a:solidFill>
                <a:cs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GB" altLang="fr-FR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12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7344" y="5286256"/>
            <a:ext cx="5630384" cy="500830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7" tIns="45700" rIns="91397" bIns="45700" anchor="ctr"/>
          <a:lstStyle/>
          <a:p>
            <a:pPr defTabSz="912813"/>
            <a:endParaRPr lang="en-US" altLang="fr-FR" smtClean="0"/>
          </a:p>
        </p:txBody>
      </p:sp>
      <p:sp>
        <p:nvSpPr>
          <p:cNvPr id="11272" name="Espace réservé du pied de page 1"/>
          <p:cNvSpPr>
            <a:spLocks noGrp="1"/>
          </p:cNvSpPr>
          <p:nvPr>
            <p:ph type="ftr" sz="quarter"/>
          </p:nvPr>
        </p:nvSpPr>
        <p:spPr>
          <a:noFill/>
        </p:spPr>
        <p:txBody>
          <a:bodyPr/>
          <a:lstStyle>
            <a:lvl1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5367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9939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4511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083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fr-FR" sz="13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908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1363" indent="-28416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1413" indent="-22701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7025" indent="-22701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5813" indent="-22701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1BBEA22-CDCA-4D8E-AAB5-A0F5948BEBBB}" type="slidenum">
              <a:rPr lang="en-GB" altLang="fr-FR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4</a:t>
            </a:fld>
            <a:endParaRPr lang="en-GB" altLang="fr-FR" sz="1300" smtClean="0"/>
          </a:p>
        </p:txBody>
      </p:sp>
      <p:sp>
        <p:nvSpPr>
          <p:cNvPr id="15363" name="Rectangle 6"/>
          <p:cNvSpPr txBox="1">
            <a:spLocks noGrp="1" noChangeArrowheads="1"/>
          </p:cNvSpPr>
          <p:nvPr/>
        </p:nvSpPr>
        <p:spPr bwMode="auto">
          <a:xfrm>
            <a:off x="3987271" y="10572512"/>
            <a:ext cx="3056224" cy="555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0FDCE060-29C7-4695-8F70-29A398BA2E7E}" type="slidenum">
              <a:rPr lang="en-GB" altLang="fr-FR" sz="1300"/>
              <a:pPr algn="r" eaLnBrk="1">
                <a:lnSpc>
                  <a:spcPct val="95000"/>
                </a:lnSpc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4</a:t>
            </a:fld>
            <a:endParaRPr lang="en-GB" altLang="fr-FR" sz="1300"/>
          </a:p>
        </p:txBody>
      </p:sp>
      <p:sp>
        <p:nvSpPr>
          <p:cNvPr id="15364" name="Rectangle 4"/>
          <p:cNvSpPr txBox="1">
            <a:spLocks noGrp="1" noChangeArrowheads="1"/>
          </p:cNvSpPr>
          <p:nvPr/>
        </p:nvSpPr>
        <p:spPr bwMode="auto">
          <a:xfrm>
            <a:off x="0" y="0"/>
            <a:ext cx="3051499" cy="557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7" tIns="45700" rIns="91397" bIns="45700"/>
          <a:lstStyle>
            <a:lvl1pPr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17550" indent="-276225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03313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44638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1984375" indent="-222250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415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987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559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131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>
                <a:solidFill>
                  <a:srgbClr val="FFFFFF"/>
                </a:solidFill>
                <a:cs typeface="Times New Roman" panose="02020603050405020304" pitchFamily="18" charset="0"/>
              </a:rPr>
              <a:t>toitototototoot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993572" y="10572512"/>
            <a:ext cx="3051498" cy="557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7" tIns="45700" rIns="91397" bIns="45700" anchor="b"/>
          <a:lstStyle>
            <a:lvl1pPr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17550" indent="-276225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03313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44638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1984375" indent="-222250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415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987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559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131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B9A46D39-970C-4342-B16C-BDD263CCCF0F}" type="slidenum">
              <a:rPr lang="en-GB" altLang="fr-FR">
                <a:solidFill>
                  <a:srgbClr val="FFFFFF"/>
                </a:solidFill>
                <a:cs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GB" altLang="fr-FR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53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7344" y="5286256"/>
            <a:ext cx="5630384" cy="500830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7" tIns="45700" rIns="91397" bIns="45700" anchor="ctr"/>
          <a:lstStyle/>
          <a:p>
            <a:pPr defTabSz="912813"/>
            <a:endParaRPr lang="en-US" altLang="fr-FR" smtClean="0"/>
          </a:p>
        </p:txBody>
      </p:sp>
      <p:sp>
        <p:nvSpPr>
          <p:cNvPr id="15368" name="Espace réservé du pied de page 1"/>
          <p:cNvSpPr>
            <a:spLocks noGrp="1"/>
          </p:cNvSpPr>
          <p:nvPr>
            <p:ph type="ftr" sz="quarter"/>
          </p:nvPr>
        </p:nvSpPr>
        <p:spPr>
          <a:noFill/>
        </p:spPr>
        <p:txBody>
          <a:bodyPr/>
          <a:lstStyle>
            <a:lvl1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5367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9939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4511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083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fr-FR" sz="13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38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1363" indent="-28416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1413" indent="-22701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7025" indent="-22701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5813" indent="-22701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F42B6B8D-9060-4D85-BA56-E146ABD050BA}" type="slidenum">
              <a:rPr lang="en-GB" altLang="fr-FR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5</a:t>
            </a:fld>
            <a:endParaRPr lang="en-GB" altLang="fr-FR" sz="1300" smtClean="0"/>
          </a:p>
        </p:txBody>
      </p:sp>
      <p:sp>
        <p:nvSpPr>
          <p:cNvPr id="17411" name="Rectangle 6"/>
          <p:cNvSpPr txBox="1">
            <a:spLocks noGrp="1" noChangeArrowheads="1"/>
          </p:cNvSpPr>
          <p:nvPr/>
        </p:nvSpPr>
        <p:spPr bwMode="auto">
          <a:xfrm>
            <a:off x="3987271" y="10572512"/>
            <a:ext cx="3056224" cy="555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A77DFC8A-BB7D-41C1-B704-35B828FAADD0}" type="slidenum">
              <a:rPr lang="en-GB" altLang="fr-FR" sz="1300"/>
              <a:pPr algn="r" eaLnBrk="1">
                <a:lnSpc>
                  <a:spcPct val="95000"/>
                </a:lnSpc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5</a:t>
            </a:fld>
            <a:endParaRPr lang="en-GB" altLang="fr-FR" sz="1300"/>
          </a:p>
        </p:txBody>
      </p:sp>
      <p:sp>
        <p:nvSpPr>
          <p:cNvPr id="17412" name="Rectangle 4"/>
          <p:cNvSpPr txBox="1">
            <a:spLocks noGrp="1" noChangeArrowheads="1"/>
          </p:cNvSpPr>
          <p:nvPr/>
        </p:nvSpPr>
        <p:spPr bwMode="auto">
          <a:xfrm>
            <a:off x="0" y="0"/>
            <a:ext cx="3051499" cy="557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7" tIns="45700" rIns="91397" bIns="45700"/>
          <a:lstStyle>
            <a:lvl1pPr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17550" indent="-276225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03313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44638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1984375" indent="-222250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415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987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559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131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>
                <a:solidFill>
                  <a:srgbClr val="FFFFFF"/>
                </a:solidFill>
                <a:cs typeface="Times New Roman" panose="02020603050405020304" pitchFamily="18" charset="0"/>
              </a:rPr>
              <a:t>toitototototoot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993572" y="10572512"/>
            <a:ext cx="3051498" cy="557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7" tIns="45700" rIns="91397" bIns="45700" anchor="b"/>
          <a:lstStyle>
            <a:lvl1pPr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17550" indent="-276225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03313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44638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1984375" indent="-222250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415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987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559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131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16679D19-AC46-4B62-8797-F57EC5F9C472}" type="slidenum">
              <a:rPr lang="en-GB" altLang="fr-FR">
                <a:solidFill>
                  <a:srgbClr val="FFFFFF"/>
                </a:solidFill>
                <a:cs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GB" altLang="fr-FR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74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7344" y="5286256"/>
            <a:ext cx="5630384" cy="500830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7" tIns="45700" rIns="91397" bIns="45700" anchor="ctr"/>
          <a:lstStyle/>
          <a:p>
            <a:pPr defTabSz="912813"/>
            <a:endParaRPr lang="en-US" altLang="fr-FR" smtClean="0"/>
          </a:p>
        </p:txBody>
      </p:sp>
      <p:sp>
        <p:nvSpPr>
          <p:cNvPr id="17416" name="Espace réservé du pied de page 1"/>
          <p:cNvSpPr>
            <a:spLocks noGrp="1"/>
          </p:cNvSpPr>
          <p:nvPr>
            <p:ph type="ftr" sz="quarter"/>
          </p:nvPr>
        </p:nvSpPr>
        <p:spPr>
          <a:noFill/>
        </p:spPr>
        <p:txBody>
          <a:bodyPr/>
          <a:lstStyle>
            <a:lvl1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5367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9939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4511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083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fr-FR" sz="13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864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1363" indent="-28416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1413" indent="-22701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7025" indent="-22701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5813" indent="-22701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E98A48F0-942B-4753-832D-BD00FC114A60}" type="slidenum">
              <a:rPr lang="en-GB" altLang="fr-FR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6</a:t>
            </a:fld>
            <a:endParaRPr lang="en-GB" altLang="fr-FR" sz="1300" smtClean="0"/>
          </a:p>
        </p:txBody>
      </p:sp>
      <p:sp>
        <p:nvSpPr>
          <p:cNvPr id="23555" name="Rectangle 6"/>
          <p:cNvSpPr txBox="1">
            <a:spLocks noGrp="1" noChangeArrowheads="1"/>
          </p:cNvSpPr>
          <p:nvPr/>
        </p:nvSpPr>
        <p:spPr bwMode="auto">
          <a:xfrm>
            <a:off x="3987271" y="10572512"/>
            <a:ext cx="3056224" cy="555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C7B74AE6-D615-42E1-8761-CBE31F4E6F61}" type="slidenum">
              <a:rPr lang="en-GB" altLang="fr-FR" sz="1300"/>
              <a:pPr algn="r" eaLnBrk="1">
                <a:lnSpc>
                  <a:spcPct val="95000"/>
                </a:lnSpc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6</a:t>
            </a:fld>
            <a:endParaRPr lang="en-GB" altLang="fr-FR" sz="1300"/>
          </a:p>
        </p:txBody>
      </p:sp>
      <p:sp>
        <p:nvSpPr>
          <p:cNvPr id="23556" name="Rectangle 4"/>
          <p:cNvSpPr txBox="1">
            <a:spLocks noGrp="1" noChangeArrowheads="1"/>
          </p:cNvSpPr>
          <p:nvPr/>
        </p:nvSpPr>
        <p:spPr bwMode="auto">
          <a:xfrm>
            <a:off x="0" y="0"/>
            <a:ext cx="3051499" cy="557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7" tIns="45700" rIns="91397" bIns="45700"/>
          <a:lstStyle>
            <a:lvl1pPr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17550" indent="-276225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03313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44638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1984375" indent="-222250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415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987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559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131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>
                <a:solidFill>
                  <a:srgbClr val="FFFFFF"/>
                </a:solidFill>
                <a:cs typeface="Times New Roman" panose="02020603050405020304" pitchFamily="18" charset="0"/>
              </a:rPr>
              <a:t>toitototototoot</a:t>
            </a:r>
          </a:p>
        </p:txBody>
      </p:sp>
      <p:sp>
        <p:nvSpPr>
          <p:cNvPr id="23557" name="Rectangle 7"/>
          <p:cNvSpPr txBox="1">
            <a:spLocks noGrp="1" noChangeArrowheads="1"/>
          </p:cNvSpPr>
          <p:nvPr/>
        </p:nvSpPr>
        <p:spPr bwMode="auto">
          <a:xfrm>
            <a:off x="3993572" y="10572512"/>
            <a:ext cx="3051498" cy="557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7" tIns="45700" rIns="91397" bIns="45700" anchor="b"/>
          <a:lstStyle>
            <a:lvl1pPr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17550" indent="-276225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03313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44638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1984375" indent="-222250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415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987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559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131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2D0EE72A-0FA8-470E-83CD-015AE5C57EAC}" type="slidenum">
              <a:rPr lang="en-GB" altLang="fr-FR">
                <a:solidFill>
                  <a:srgbClr val="FFFFFF"/>
                </a:solidFill>
                <a:cs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fr-FR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235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7344" y="5286256"/>
            <a:ext cx="5630384" cy="500830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7" tIns="45700" rIns="91397" bIns="45700" anchor="ctr"/>
          <a:lstStyle/>
          <a:p>
            <a:pPr defTabSz="912813"/>
            <a:endParaRPr lang="en-US" altLang="fr-FR" smtClean="0"/>
          </a:p>
        </p:txBody>
      </p:sp>
      <p:sp>
        <p:nvSpPr>
          <p:cNvPr id="23560" name="Espace réservé du pied de page 1"/>
          <p:cNvSpPr>
            <a:spLocks noGrp="1"/>
          </p:cNvSpPr>
          <p:nvPr>
            <p:ph type="ftr" sz="quarter"/>
          </p:nvPr>
        </p:nvSpPr>
        <p:spPr>
          <a:noFill/>
        </p:spPr>
        <p:txBody>
          <a:bodyPr/>
          <a:lstStyle>
            <a:lvl1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5367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9939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4511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083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fr-FR" sz="13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376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1363" indent="-28416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1413" indent="-22701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7025" indent="-22701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5813" indent="-22701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1BBEA22-CDCA-4D8E-AAB5-A0F5948BEBBB}" type="slidenum">
              <a:rPr lang="en-GB" altLang="fr-FR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7</a:t>
            </a:fld>
            <a:endParaRPr lang="en-GB" altLang="fr-FR" sz="1300" smtClean="0"/>
          </a:p>
        </p:txBody>
      </p:sp>
      <p:sp>
        <p:nvSpPr>
          <p:cNvPr id="15363" name="Rectangle 6"/>
          <p:cNvSpPr txBox="1">
            <a:spLocks noGrp="1" noChangeArrowheads="1"/>
          </p:cNvSpPr>
          <p:nvPr/>
        </p:nvSpPr>
        <p:spPr bwMode="auto">
          <a:xfrm>
            <a:off x="3987271" y="10572512"/>
            <a:ext cx="3056224" cy="555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0FDCE060-29C7-4695-8F70-29A398BA2E7E}" type="slidenum">
              <a:rPr lang="en-GB" altLang="fr-FR" sz="1300"/>
              <a:pPr algn="r" eaLnBrk="1">
                <a:lnSpc>
                  <a:spcPct val="95000"/>
                </a:lnSpc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7</a:t>
            </a:fld>
            <a:endParaRPr lang="en-GB" altLang="fr-FR" sz="1300"/>
          </a:p>
        </p:txBody>
      </p:sp>
      <p:sp>
        <p:nvSpPr>
          <p:cNvPr id="15364" name="Rectangle 4"/>
          <p:cNvSpPr txBox="1">
            <a:spLocks noGrp="1" noChangeArrowheads="1"/>
          </p:cNvSpPr>
          <p:nvPr/>
        </p:nvSpPr>
        <p:spPr bwMode="auto">
          <a:xfrm>
            <a:off x="0" y="0"/>
            <a:ext cx="3051499" cy="557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7" tIns="45700" rIns="91397" bIns="45700"/>
          <a:lstStyle>
            <a:lvl1pPr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17550" indent="-276225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03313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44638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1984375" indent="-222250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415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987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559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131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>
                <a:solidFill>
                  <a:srgbClr val="FFFFFF"/>
                </a:solidFill>
                <a:cs typeface="Times New Roman" panose="02020603050405020304" pitchFamily="18" charset="0"/>
              </a:rPr>
              <a:t>toitototototoot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993572" y="10572512"/>
            <a:ext cx="3051498" cy="557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7" tIns="45700" rIns="91397" bIns="45700" anchor="b"/>
          <a:lstStyle>
            <a:lvl1pPr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17550" indent="-276225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03313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44638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1984375" indent="-222250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415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987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559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131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B9A46D39-970C-4342-B16C-BDD263CCCF0F}" type="slidenum">
              <a:rPr lang="en-GB" altLang="fr-FR">
                <a:solidFill>
                  <a:srgbClr val="FFFFFF"/>
                </a:solidFill>
                <a:cs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GB" altLang="fr-FR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53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7344" y="5286256"/>
            <a:ext cx="5630384" cy="500830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7" tIns="45700" rIns="91397" bIns="45700" anchor="ctr"/>
          <a:lstStyle/>
          <a:p>
            <a:pPr defTabSz="912813"/>
            <a:endParaRPr lang="en-US" altLang="fr-FR" smtClean="0"/>
          </a:p>
        </p:txBody>
      </p:sp>
      <p:sp>
        <p:nvSpPr>
          <p:cNvPr id="15368" name="Espace réservé du pied de page 1"/>
          <p:cNvSpPr>
            <a:spLocks noGrp="1"/>
          </p:cNvSpPr>
          <p:nvPr>
            <p:ph type="ftr" sz="quarter"/>
          </p:nvPr>
        </p:nvSpPr>
        <p:spPr>
          <a:noFill/>
        </p:spPr>
        <p:txBody>
          <a:bodyPr/>
          <a:lstStyle>
            <a:lvl1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5367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9939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4511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083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fr-FR" sz="13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990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1363" indent="-28416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1413" indent="-22701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7025" indent="-22701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5813" indent="-22701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62EE4ABA-4E1C-4D42-A3C3-4E6615264E3F}" type="slidenum">
              <a:rPr lang="en-GB" altLang="fr-FR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8</a:t>
            </a:fld>
            <a:endParaRPr lang="en-GB" altLang="fr-FR" sz="1300" smtClean="0"/>
          </a:p>
        </p:txBody>
      </p:sp>
      <p:sp>
        <p:nvSpPr>
          <p:cNvPr id="25603" name="Rectangle 6"/>
          <p:cNvSpPr txBox="1">
            <a:spLocks noGrp="1" noChangeArrowheads="1"/>
          </p:cNvSpPr>
          <p:nvPr/>
        </p:nvSpPr>
        <p:spPr bwMode="auto">
          <a:xfrm>
            <a:off x="3987271" y="10572512"/>
            <a:ext cx="3056224" cy="555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2F6BD593-B07B-44F9-B920-E1AD81F23F8E}" type="slidenum">
              <a:rPr lang="en-GB" altLang="fr-FR" sz="1300"/>
              <a:pPr algn="r" eaLnBrk="1">
                <a:lnSpc>
                  <a:spcPct val="95000"/>
                </a:lnSpc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8</a:t>
            </a:fld>
            <a:endParaRPr lang="en-GB" altLang="fr-FR" sz="1300"/>
          </a:p>
        </p:txBody>
      </p:sp>
      <p:sp>
        <p:nvSpPr>
          <p:cNvPr id="25604" name="Rectangle 4"/>
          <p:cNvSpPr txBox="1">
            <a:spLocks noGrp="1" noChangeArrowheads="1"/>
          </p:cNvSpPr>
          <p:nvPr/>
        </p:nvSpPr>
        <p:spPr bwMode="auto">
          <a:xfrm>
            <a:off x="0" y="0"/>
            <a:ext cx="3051499" cy="557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7" tIns="45700" rIns="91397" bIns="45700"/>
          <a:lstStyle>
            <a:lvl1pPr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17550" indent="-276225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03313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44638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1984375" indent="-222250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415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987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559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131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>
                <a:solidFill>
                  <a:srgbClr val="FFFFFF"/>
                </a:solidFill>
                <a:cs typeface="Times New Roman" panose="02020603050405020304" pitchFamily="18" charset="0"/>
              </a:rPr>
              <a:t>toitototototoot</a:t>
            </a:r>
          </a:p>
        </p:txBody>
      </p:sp>
      <p:sp>
        <p:nvSpPr>
          <p:cNvPr id="25605" name="Rectangle 7"/>
          <p:cNvSpPr txBox="1">
            <a:spLocks noGrp="1" noChangeArrowheads="1"/>
          </p:cNvSpPr>
          <p:nvPr/>
        </p:nvSpPr>
        <p:spPr bwMode="auto">
          <a:xfrm>
            <a:off x="3993572" y="10572512"/>
            <a:ext cx="3051498" cy="557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7" tIns="45700" rIns="91397" bIns="45700" anchor="b"/>
          <a:lstStyle>
            <a:lvl1pPr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17550" indent="-276225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03313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44638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1984375" indent="-222250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415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987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559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131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BD59BA70-7CCA-49DB-B049-E84BE0D64813}" type="slidenum">
              <a:rPr lang="en-GB" altLang="fr-FR">
                <a:solidFill>
                  <a:srgbClr val="FFFFFF"/>
                </a:solidFill>
                <a:cs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GB" altLang="fr-FR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256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7344" y="5286256"/>
            <a:ext cx="5630384" cy="500830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7" tIns="45700" rIns="91397" bIns="45700" anchor="ctr"/>
          <a:lstStyle/>
          <a:p>
            <a:pPr defTabSz="912813"/>
            <a:endParaRPr lang="en-US" altLang="fr-FR" smtClean="0"/>
          </a:p>
        </p:txBody>
      </p:sp>
      <p:sp>
        <p:nvSpPr>
          <p:cNvPr id="25608" name="Espace réservé du pied de page 1"/>
          <p:cNvSpPr>
            <a:spLocks noGrp="1"/>
          </p:cNvSpPr>
          <p:nvPr>
            <p:ph type="ftr" sz="quarter"/>
          </p:nvPr>
        </p:nvSpPr>
        <p:spPr>
          <a:noFill/>
        </p:spPr>
        <p:txBody>
          <a:bodyPr/>
          <a:lstStyle>
            <a:lvl1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5367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9939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4511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083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fr-FR" sz="13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646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1363" indent="-28416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1413" indent="-22701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7025" indent="-22701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5813" indent="-22701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1BBEA22-CDCA-4D8E-AAB5-A0F5948BEBBB}" type="slidenum">
              <a:rPr lang="en-GB" altLang="fr-FR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9</a:t>
            </a:fld>
            <a:endParaRPr lang="en-GB" altLang="fr-FR" sz="1300" smtClean="0"/>
          </a:p>
        </p:txBody>
      </p:sp>
      <p:sp>
        <p:nvSpPr>
          <p:cNvPr id="15363" name="Rectangle 6"/>
          <p:cNvSpPr txBox="1">
            <a:spLocks noGrp="1" noChangeArrowheads="1"/>
          </p:cNvSpPr>
          <p:nvPr/>
        </p:nvSpPr>
        <p:spPr bwMode="auto">
          <a:xfrm>
            <a:off x="3987271" y="10572512"/>
            <a:ext cx="3056224" cy="555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0FDCE060-29C7-4695-8F70-29A398BA2E7E}" type="slidenum">
              <a:rPr lang="en-GB" altLang="fr-FR" sz="1300"/>
              <a:pPr algn="r" eaLnBrk="1">
                <a:lnSpc>
                  <a:spcPct val="95000"/>
                </a:lnSpc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9</a:t>
            </a:fld>
            <a:endParaRPr lang="en-GB" altLang="fr-FR" sz="1300"/>
          </a:p>
        </p:txBody>
      </p:sp>
      <p:sp>
        <p:nvSpPr>
          <p:cNvPr id="15364" name="Rectangle 4"/>
          <p:cNvSpPr txBox="1">
            <a:spLocks noGrp="1" noChangeArrowheads="1"/>
          </p:cNvSpPr>
          <p:nvPr/>
        </p:nvSpPr>
        <p:spPr bwMode="auto">
          <a:xfrm>
            <a:off x="0" y="0"/>
            <a:ext cx="3051499" cy="557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7" tIns="45700" rIns="91397" bIns="45700"/>
          <a:lstStyle>
            <a:lvl1pPr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17550" indent="-276225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03313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44638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1984375" indent="-222250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415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987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559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131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>
                <a:solidFill>
                  <a:srgbClr val="FFFFFF"/>
                </a:solidFill>
                <a:cs typeface="Times New Roman" panose="02020603050405020304" pitchFamily="18" charset="0"/>
              </a:rPr>
              <a:t>toitototototoot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993572" y="10572512"/>
            <a:ext cx="3051498" cy="557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7" tIns="45700" rIns="91397" bIns="45700" anchor="b"/>
          <a:lstStyle>
            <a:lvl1pPr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17550" indent="-276225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03313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44638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1984375" indent="-222250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415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987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559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131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B9A46D39-970C-4342-B16C-BDD263CCCF0F}" type="slidenum">
              <a:rPr lang="en-GB" altLang="fr-FR">
                <a:solidFill>
                  <a:srgbClr val="FFFFFF"/>
                </a:solidFill>
                <a:cs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GB" altLang="fr-FR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53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7344" y="5286256"/>
            <a:ext cx="5630384" cy="500830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7" tIns="45700" rIns="91397" bIns="45700" anchor="ctr"/>
          <a:lstStyle/>
          <a:p>
            <a:pPr defTabSz="912813"/>
            <a:endParaRPr lang="en-US" altLang="fr-FR" smtClean="0"/>
          </a:p>
        </p:txBody>
      </p:sp>
      <p:sp>
        <p:nvSpPr>
          <p:cNvPr id="15368" name="Espace réservé du pied de page 1"/>
          <p:cNvSpPr>
            <a:spLocks noGrp="1"/>
          </p:cNvSpPr>
          <p:nvPr>
            <p:ph type="ftr" sz="quarter"/>
          </p:nvPr>
        </p:nvSpPr>
        <p:spPr>
          <a:noFill/>
        </p:spPr>
        <p:txBody>
          <a:bodyPr/>
          <a:lstStyle>
            <a:lvl1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5367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9939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4511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083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fr-FR" sz="13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2088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1363" indent="-28416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1413" indent="-22701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97025" indent="-22701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5813" indent="-227013" defTabSz="4254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30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02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74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4613" indent="-227013" defTabSz="4254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87388" algn="l"/>
                <a:tab pos="1373188" algn="l"/>
                <a:tab pos="2060575" algn="l"/>
                <a:tab pos="27479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B1BBEA22-CDCA-4D8E-AAB5-A0F5948BEBBB}" type="slidenum">
              <a:rPr lang="en-GB" altLang="fr-FR" sz="1300" smtClean="0"/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10</a:t>
            </a:fld>
            <a:endParaRPr lang="en-GB" altLang="fr-FR" sz="1300" smtClean="0"/>
          </a:p>
        </p:txBody>
      </p:sp>
      <p:sp>
        <p:nvSpPr>
          <p:cNvPr id="15363" name="Rectangle 6"/>
          <p:cNvSpPr txBox="1">
            <a:spLocks noGrp="1" noChangeArrowheads="1"/>
          </p:cNvSpPr>
          <p:nvPr/>
        </p:nvSpPr>
        <p:spPr bwMode="auto">
          <a:xfrm>
            <a:off x="3987271" y="10572512"/>
            <a:ext cx="3056224" cy="555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 defTabSz="412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127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63575" algn="l"/>
                <a:tab pos="1327150" algn="l"/>
                <a:tab pos="1989138" algn="l"/>
                <a:tab pos="2652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0FDCE060-29C7-4695-8F70-29A398BA2E7E}" type="slidenum">
              <a:rPr lang="en-GB" altLang="fr-FR" sz="1300"/>
              <a:pPr algn="r" eaLnBrk="1">
                <a:lnSpc>
                  <a:spcPct val="95000"/>
                </a:lnSpc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10</a:t>
            </a:fld>
            <a:endParaRPr lang="en-GB" altLang="fr-FR" sz="1300"/>
          </a:p>
        </p:txBody>
      </p:sp>
      <p:sp>
        <p:nvSpPr>
          <p:cNvPr id="15364" name="Rectangle 4"/>
          <p:cNvSpPr txBox="1">
            <a:spLocks noGrp="1" noChangeArrowheads="1"/>
          </p:cNvSpPr>
          <p:nvPr/>
        </p:nvSpPr>
        <p:spPr bwMode="auto">
          <a:xfrm>
            <a:off x="0" y="0"/>
            <a:ext cx="3051499" cy="557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7" tIns="45700" rIns="91397" bIns="45700"/>
          <a:lstStyle>
            <a:lvl1pPr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17550" indent="-276225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03313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44638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1984375" indent="-222250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415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987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559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131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fr-FR">
                <a:solidFill>
                  <a:srgbClr val="FFFFFF"/>
                </a:solidFill>
                <a:cs typeface="Times New Roman" panose="02020603050405020304" pitchFamily="18" charset="0"/>
              </a:rPr>
              <a:t>toitototototoot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993572" y="10572512"/>
            <a:ext cx="3051498" cy="557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7" tIns="45700" rIns="91397" bIns="45700" anchor="b"/>
          <a:lstStyle>
            <a:lvl1pPr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17550" indent="-276225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03313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44638" indent="-220663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1984375" indent="-222250" defTabSz="8826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415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8987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559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13175" indent="-222250" defTabSz="8826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B9A46D39-970C-4342-B16C-BDD263CCCF0F}" type="slidenum">
              <a:rPr lang="en-GB" altLang="fr-FR">
                <a:solidFill>
                  <a:srgbClr val="FFFFFF"/>
                </a:solidFill>
                <a:cs typeface="Times New Roman" panose="02020603050405020304" pitchFamily="18" charset="0"/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GB" altLang="fr-FR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53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7344" y="5286256"/>
            <a:ext cx="5630384" cy="500830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7" tIns="45700" rIns="91397" bIns="45700" anchor="ctr"/>
          <a:lstStyle/>
          <a:p>
            <a:pPr defTabSz="912813"/>
            <a:endParaRPr lang="en-US" altLang="fr-FR" smtClean="0"/>
          </a:p>
        </p:txBody>
      </p:sp>
      <p:sp>
        <p:nvSpPr>
          <p:cNvPr id="15368" name="Espace réservé du pied de page 1"/>
          <p:cNvSpPr>
            <a:spLocks noGrp="1"/>
          </p:cNvSpPr>
          <p:nvPr>
            <p:ph type="ftr" sz="quarter"/>
          </p:nvPr>
        </p:nvSpPr>
        <p:spPr>
          <a:noFill/>
        </p:spPr>
        <p:txBody>
          <a:bodyPr/>
          <a:lstStyle>
            <a:lvl1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25450"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5367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9939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4511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08300" indent="-215900" defTabSz="42545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  <a:tab pos="1373188" algn="l"/>
                <a:tab pos="2060575" algn="l"/>
                <a:tab pos="27479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fr-FR" sz="13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430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90800" y="1043869"/>
            <a:ext cx="6168304" cy="5038628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rgbClr val="EE7F00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590800" y="6356350"/>
            <a:ext cx="1462569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>
                <a:solidFill>
                  <a:srgbClr val="878889"/>
                </a:solidFill>
              </a:defRPr>
            </a:lvl1pPr>
          </a:lstStyle>
          <a:p>
            <a:r>
              <a:rPr lang="fr-FR" dirty="0" smtClean="0"/>
              <a:t>21 mars 2019</a:t>
            </a:r>
            <a:endParaRPr lang="fr-FR" dirty="0"/>
          </a:p>
        </p:txBody>
      </p:sp>
      <p:pic>
        <p:nvPicPr>
          <p:cNvPr id="7" name="Image 6" descr="logoCeremaRV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99360" cy="883920"/>
          </a:xfrm>
          <a:prstGeom prst="rect">
            <a:avLst/>
          </a:prstGeom>
        </p:spPr>
      </p:pic>
      <p:cxnSp>
        <p:nvCxnSpPr>
          <p:cNvPr id="9" name="Connecteur droit 8"/>
          <p:cNvCxnSpPr/>
          <p:nvPr userDrawn="1"/>
        </p:nvCxnSpPr>
        <p:spPr>
          <a:xfrm>
            <a:off x="208757" y="883920"/>
            <a:ext cx="2078874" cy="0"/>
          </a:xfrm>
          <a:prstGeom prst="line">
            <a:avLst/>
          </a:prstGeom>
          <a:ln w="57150" cmpd="sng">
            <a:solidFill>
              <a:srgbClr val="EE7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 userDrawn="1"/>
        </p:nvCxnSpPr>
        <p:spPr>
          <a:xfrm>
            <a:off x="2590800" y="883920"/>
            <a:ext cx="6168304" cy="0"/>
          </a:xfrm>
          <a:prstGeom prst="line">
            <a:avLst/>
          </a:prstGeom>
          <a:ln w="19050" cmpd="sng">
            <a:solidFill>
              <a:srgbClr val="EE7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 userDrawn="1"/>
        </p:nvCxnSpPr>
        <p:spPr>
          <a:xfrm>
            <a:off x="2590800" y="6242446"/>
            <a:ext cx="6168304" cy="0"/>
          </a:xfrm>
          <a:prstGeom prst="line">
            <a:avLst/>
          </a:prstGeom>
          <a:ln w="19050" cmpd="sng">
            <a:solidFill>
              <a:srgbClr val="EE7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939407" y="6082497"/>
            <a:ext cx="1478697" cy="6389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FC32EF5E-7ACD-5A43-8449-226A9EB77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53369" y="6356350"/>
            <a:ext cx="3853309" cy="36512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Séminaire des cadres dirigeants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5186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590800" y="6356350"/>
            <a:ext cx="1462569" cy="365125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000">
                <a:solidFill>
                  <a:srgbClr val="878889"/>
                </a:solidFill>
              </a:defRPr>
            </a:lvl1pPr>
          </a:lstStyle>
          <a:p>
            <a:fld id="{732689AB-6C4F-4250-ACE0-A1A877F9CE67}" type="datetime1">
              <a:rPr lang="fr-FR" smtClean="0"/>
              <a:t>01/04/2019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53369" y="6356350"/>
            <a:ext cx="3853309" cy="365125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000">
                <a:solidFill>
                  <a:srgbClr val="878889"/>
                </a:solidFill>
              </a:defRPr>
            </a:lvl1pPr>
          </a:lstStyle>
          <a:p>
            <a:r>
              <a:rPr lang="fr-FR"/>
              <a:t>Ici intitulé de pied de page avec le nom de la direction</a:t>
            </a:r>
            <a:endParaRPr lang="fr-FR" dirty="0"/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906678" y="6356350"/>
            <a:ext cx="780121" cy="365125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000">
                <a:solidFill>
                  <a:srgbClr val="878889"/>
                </a:solidFill>
              </a:defRPr>
            </a:lvl1pPr>
          </a:lstStyle>
          <a:p>
            <a:fld id="{B7E9DC74-4190-F34D-BF37-25F9256C743A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6" name="Connecteur droit 15"/>
          <p:cNvCxnSpPr/>
          <p:nvPr userDrawn="1"/>
        </p:nvCxnSpPr>
        <p:spPr>
          <a:xfrm>
            <a:off x="1069880" y="1110361"/>
            <a:ext cx="7689224" cy="0"/>
          </a:xfrm>
          <a:prstGeom prst="line">
            <a:avLst/>
          </a:prstGeom>
          <a:ln w="19050" cmpd="sng">
            <a:solidFill>
              <a:srgbClr val="EE7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1"/>
          <p:cNvSpPr>
            <a:spLocks noGrp="1"/>
          </p:cNvSpPr>
          <p:nvPr>
            <p:ph type="title"/>
          </p:nvPr>
        </p:nvSpPr>
        <p:spPr>
          <a:xfrm>
            <a:off x="1069880" y="1140781"/>
            <a:ext cx="7616919" cy="50802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4000">
                <a:solidFill>
                  <a:srgbClr val="878889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42274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9880" y="1406964"/>
            <a:ext cx="7616919" cy="4719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590800" y="6356350"/>
            <a:ext cx="1462569" cy="365125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000">
                <a:solidFill>
                  <a:srgbClr val="878889"/>
                </a:solidFill>
              </a:defRPr>
            </a:lvl1pPr>
          </a:lstStyle>
          <a:p>
            <a:fld id="{8D4D80E6-BF17-47B3-8561-C9155AB8940F}" type="datetime1">
              <a:rPr lang="fr-FR" smtClean="0"/>
              <a:t>01/04/2019</a:t>
            </a:fld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53369" y="6356350"/>
            <a:ext cx="3853309" cy="365125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000">
                <a:solidFill>
                  <a:srgbClr val="878889"/>
                </a:solidFill>
              </a:defRPr>
            </a:lvl1pPr>
          </a:lstStyle>
          <a:p>
            <a:r>
              <a:rPr lang="fr-FR" dirty="0"/>
              <a:t>Ici intitulé de pied de page avec le nom de la direction</a:t>
            </a:r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906678" y="6356350"/>
            <a:ext cx="780121" cy="365125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000">
                <a:solidFill>
                  <a:srgbClr val="878889"/>
                </a:solidFill>
              </a:defRPr>
            </a:lvl1pPr>
          </a:lstStyle>
          <a:p>
            <a:fld id="{B7E9DC74-4190-F34D-BF37-25F9256C743A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1069880" y="1110361"/>
            <a:ext cx="7689224" cy="0"/>
          </a:xfrm>
          <a:prstGeom prst="line">
            <a:avLst/>
          </a:prstGeom>
          <a:ln w="19050" cmpd="sng">
            <a:solidFill>
              <a:srgbClr val="EE7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701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69879" y="1353728"/>
            <a:ext cx="3766867" cy="4772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590800" y="6356350"/>
            <a:ext cx="1462569" cy="365125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000">
                <a:solidFill>
                  <a:srgbClr val="878889"/>
                </a:solidFill>
              </a:defRPr>
            </a:lvl1pPr>
          </a:lstStyle>
          <a:p>
            <a:fld id="{2E3F8296-DAD1-4D9A-AB80-0556A8EA87AC}" type="datetime1">
              <a:rPr lang="fr-FR" smtClean="0"/>
              <a:t>01/04/2019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53369" y="6356350"/>
            <a:ext cx="3853309" cy="365125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000">
                <a:solidFill>
                  <a:srgbClr val="878889"/>
                </a:solidFill>
              </a:defRPr>
            </a:lvl1pPr>
          </a:lstStyle>
          <a:p>
            <a:r>
              <a:rPr lang="fr-FR"/>
              <a:t>Ici intitulé de pied de page avec le nom de la direction</a:t>
            </a:r>
            <a:endParaRPr lang="fr-FR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906678" y="6356350"/>
            <a:ext cx="780121" cy="365125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000">
                <a:solidFill>
                  <a:srgbClr val="878889"/>
                </a:solidFill>
              </a:defRPr>
            </a:lvl1pPr>
          </a:lstStyle>
          <a:p>
            <a:fld id="{B7E9DC74-4190-F34D-BF37-25F9256C743A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1069880" y="1110361"/>
            <a:ext cx="7689224" cy="0"/>
          </a:xfrm>
          <a:prstGeom prst="line">
            <a:avLst/>
          </a:prstGeom>
          <a:ln w="19050" cmpd="sng">
            <a:solidFill>
              <a:srgbClr val="EE7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contenu 2"/>
          <p:cNvSpPr>
            <a:spLocks noGrp="1"/>
          </p:cNvSpPr>
          <p:nvPr>
            <p:ph sz="half" idx="11"/>
          </p:nvPr>
        </p:nvSpPr>
        <p:spPr>
          <a:xfrm>
            <a:off x="4992237" y="1353728"/>
            <a:ext cx="3766867" cy="4772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531458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9881" y="273050"/>
            <a:ext cx="23956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96742" y="273050"/>
            <a:ext cx="499005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69881" y="1626695"/>
            <a:ext cx="2395632" cy="44994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2590800" y="6356350"/>
            <a:ext cx="1462569" cy="365125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000">
                <a:solidFill>
                  <a:srgbClr val="878889"/>
                </a:solidFill>
              </a:defRPr>
            </a:lvl1pPr>
          </a:lstStyle>
          <a:p>
            <a:fld id="{DC645D77-B1BD-4951-89A8-AF050AD1E7EC}" type="datetime1">
              <a:rPr lang="fr-FR" smtClean="0"/>
              <a:t>01/04/2019</a:t>
            </a:fld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53369" y="6356350"/>
            <a:ext cx="3853309" cy="365125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000">
                <a:solidFill>
                  <a:srgbClr val="878889"/>
                </a:solidFill>
              </a:defRPr>
            </a:lvl1pPr>
          </a:lstStyle>
          <a:p>
            <a:r>
              <a:rPr lang="fr-FR"/>
              <a:t>Ici intitulé de pied de page avec le nom de la direction</a:t>
            </a:r>
            <a:endParaRPr lang="fr-FR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906678" y="6356350"/>
            <a:ext cx="780121" cy="365125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000">
                <a:solidFill>
                  <a:srgbClr val="878889"/>
                </a:solidFill>
              </a:defRPr>
            </a:lvl1pPr>
          </a:lstStyle>
          <a:p>
            <a:fld id="{B7E9DC74-4190-F34D-BF37-25F9256C743A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 userDrawn="1"/>
        </p:nvCxnSpPr>
        <p:spPr>
          <a:xfrm>
            <a:off x="1069880" y="1544790"/>
            <a:ext cx="2395633" cy="0"/>
          </a:xfrm>
          <a:prstGeom prst="line">
            <a:avLst/>
          </a:prstGeom>
          <a:ln w="19050" cmpd="sng">
            <a:solidFill>
              <a:srgbClr val="EE7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266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69880" y="144499"/>
            <a:ext cx="7616919" cy="965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9880" y="1505832"/>
            <a:ext cx="7616919" cy="4620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590800" y="6356350"/>
            <a:ext cx="1462569" cy="365125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000">
                <a:solidFill>
                  <a:srgbClr val="878889"/>
                </a:solidFill>
              </a:defRPr>
            </a:lvl1pPr>
          </a:lstStyle>
          <a:p>
            <a:fld id="{DC9BD6ED-F6D5-4E9C-B8B9-FAA8E81D32B2}" type="datetime1">
              <a:rPr lang="fr-FR" smtClean="0"/>
              <a:t>01/04/2019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53369" y="6356350"/>
            <a:ext cx="3853309" cy="365125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1000">
                <a:solidFill>
                  <a:srgbClr val="878889"/>
                </a:solidFill>
              </a:defRPr>
            </a:lvl1pPr>
          </a:lstStyle>
          <a:p>
            <a:r>
              <a:rPr lang="fr-FR"/>
              <a:t>Ici intitulé de pied de page avec le nom de la direction</a:t>
            </a:r>
            <a:endParaRPr lang="fr-FR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906678" y="6356350"/>
            <a:ext cx="780121" cy="365125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000">
                <a:solidFill>
                  <a:srgbClr val="878889"/>
                </a:solidFill>
              </a:defRPr>
            </a:lvl1pPr>
          </a:lstStyle>
          <a:p>
            <a:fld id="{B7E9DC74-4190-F34D-BF37-25F9256C743A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Image 9" descr="logoCeremaRVB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195" y="6300559"/>
            <a:ext cx="1207708" cy="427116"/>
          </a:xfrm>
          <a:prstGeom prst="rect">
            <a:avLst/>
          </a:prstGeom>
        </p:spPr>
      </p:pic>
      <p:cxnSp>
        <p:nvCxnSpPr>
          <p:cNvPr id="11" name="Connecteur droit 10"/>
          <p:cNvCxnSpPr/>
          <p:nvPr userDrawn="1"/>
        </p:nvCxnSpPr>
        <p:spPr>
          <a:xfrm>
            <a:off x="1069881" y="6242446"/>
            <a:ext cx="1217750" cy="0"/>
          </a:xfrm>
          <a:prstGeom prst="line">
            <a:avLst/>
          </a:prstGeom>
          <a:ln w="57150" cmpd="sng">
            <a:solidFill>
              <a:srgbClr val="EE7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 userDrawn="1"/>
        </p:nvCxnSpPr>
        <p:spPr>
          <a:xfrm>
            <a:off x="2590800" y="6242446"/>
            <a:ext cx="6168304" cy="0"/>
          </a:xfrm>
          <a:prstGeom prst="line">
            <a:avLst/>
          </a:prstGeom>
          <a:ln w="19050" cmpd="sng">
            <a:solidFill>
              <a:srgbClr val="EE7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24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2" r:id="rId4"/>
    <p:sldLayoutId id="2147483656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rgbClr val="EE7F00"/>
          </a:solidFill>
          <a:latin typeface="+mj-lt"/>
          <a:ea typeface="+mj-ea"/>
          <a:cs typeface="+mj-cs"/>
        </a:defRPr>
      </a:lvl1pPr>
    </p:titleStyle>
    <p:bodyStyle>
      <a:lvl1pPr marL="468000" indent="-457200" algn="l" defTabSz="457200" rtl="0" eaLnBrk="1" latinLnBrk="0" hangingPunct="1">
        <a:spcBef>
          <a:spcPts val="768"/>
        </a:spcBef>
        <a:buClr>
          <a:srgbClr val="EE7F00"/>
        </a:buClr>
        <a:buFont typeface="Lucida Grande"/>
        <a:buChar char="—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87888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Cerem’Avenir</a:t>
            </a:r>
            <a:r>
              <a:rPr lang="fr-FR" dirty="0"/>
              <a:t/>
            </a:r>
            <a:br>
              <a:rPr lang="fr-FR" dirty="0"/>
            </a:br>
            <a:r>
              <a:rPr lang="fr-FR" sz="2000" dirty="0" smtClean="0"/>
              <a:t>Organisation financière et comptable</a:t>
            </a:r>
            <a:endParaRPr lang="fr-FR" sz="20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04/04/2019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Comité technique établissement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8588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797636" y="641757"/>
            <a:ext cx="7839360" cy="4935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93763" indent="-3429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4775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5638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4913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21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893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65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37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  <a:buSzPct val="45000"/>
              <a:defRPr/>
            </a:pPr>
            <a:endParaRPr lang="en-GB" altLang="fr-FR" sz="2581" b="1" dirty="0">
              <a:latin typeface="+mn-lt"/>
            </a:endParaRPr>
          </a:p>
        </p:txBody>
      </p:sp>
      <p:sp>
        <p:nvSpPr>
          <p:cNvPr id="14339" name="Titre 2"/>
          <p:cNvSpPr>
            <a:spLocks noGrp="1"/>
          </p:cNvSpPr>
          <p:nvPr>
            <p:ph type="title"/>
          </p:nvPr>
        </p:nvSpPr>
        <p:spPr bwMode="auto">
          <a:xfrm>
            <a:off x="628635" y="576462"/>
            <a:ext cx="8067256" cy="8782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3746" tIns="36873" rIns="73746" bIns="36873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r"/>
            <a:r>
              <a:rPr lang="fr-FR" altLang="fr-FR" sz="3226" dirty="0" smtClean="0"/>
              <a:t>L’organisation cible</a:t>
            </a:r>
            <a:endParaRPr lang="fr-FR" altLang="fr-FR" sz="3226" dirty="0"/>
          </a:p>
        </p:txBody>
      </p:sp>
      <p:sp>
        <p:nvSpPr>
          <p:cNvPr id="8196" name="Espace réservé du contenu 12"/>
          <p:cNvSpPr>
            <a:spLocks noGrp="1"/>
          </p:cNvSpPr>
          <p:nvPr>
            <p:ph idx="1"/>
          </p:nvPr>
        </p:nvSpPr>
        <p:spPr bwMode="auto">
          <a:xfrm>
            <a:off x="681127" y="1395862"/>
            <a:ext cx="7717731" cy="412389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3746" tIns="36873" rIns="73746" bIns="36873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marL="87062" indent="0">
              <a:buNone/>
              <a:defRPr/>
            </a:pPr>
            <a:r>
              <a:rPr lang="fr-FR" sz="2200" b="1" dirty="0" smtClean="0">
                <a:solidFill>
                  <a:srgbClr val="EE7F00"/>
                </a:solidFill>
              </a:rPr>
              <a:t>Les principes de la trajectoire vers la cible </a:t>
            </a:r>
            <a:endParaRPr lang="fr-FR" sz="2200" b="1" dirty="0">
              <a:solidFill>
                <a:srgbClr val="EE7F00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fr-F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Mise en œuvre au 1</a:t>
            </a:r>
            <a:r>
              <a:rPr lang="fr-FR" sz="22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er</a:t>
            </a:r>
            <a:r>
              <a:rPr lang="fr-F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janvier 2021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fr-F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Donner de la visibilité le plus tôt possible sur l’organisation cible (y compris sur le contenu des fiches de poste)</a:t>
            </a:r>
            <a:endParaRPr lang="fr-F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fr-F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 donner le temps d’accompagner les agents et de préparer la future organisation</a:t>
            </a:r>
            <a:endParaRPr lang="fr-F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 d’accompagnement (montée en compétences, repositionnement,…)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Etablir les processus cibles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Préparer la dématérialisation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Paramétrer les outils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Dispositif particulier d’assistance au démarrage et à la mise en œuvre </a:t>
            </a: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0380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797636" y="641757"/>
            <a:ext cx="7839360" cy="4935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93763" indent="-3429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4775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5638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4913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21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893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65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37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  <a:buSzPct val="45000"/>
              <a:defRPr/>
            </a:pPr>
            <a:endParaRPr lang="en-GB" altLang="fr-FR" sz="2581" b="1" dirty="0">
              <a:latin typeface="+mn-lt"/>
            </a:endParaRPr>
          </a:p>
        </p:txBody>
      </p:sp>
      <p:sp>
        <p:nvSpPr>
          <p:cNvPr id="8195" name="Titr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3746" tIns="36873" rIns="73746" bIns="36873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r"/>
            <a:r>
              <a:rPr lang="fr-FR" altLang="fr-FR" dirty="0" smtClean="0"/>
              <a:t/>
            </a:r>
            <a:br>
              <a:rPr lang="fr-FR" altLang="fr-FR" dirty="0" smtClean="0"/>
            </a:br>
            <a:r>
              <a:rPr lang="fr-FR" altLang="fr-FR" dirty="0" smtClean="0"/>
              <a:t>Gouvernance </a:t>
            </a:r>
            <a:r>
              <a:rPr lang="fr-FR" altLang="fr-FR" dirty="0"/>
              <a:t>et Méthode - Enjeux</a:t>
            </a:r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1463494"/>
              </p:ext>
            </p:extLst>
          </p:nvPr>
        </p:nvGraphicFramePr>
        <p:xfrm>
          <a:off x="47372" y="1162873"/>
          <a:ext cx="9054378" cy="5086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7189">
                  <a:extLst>
                    <a:ext uri="{9D8B030D-6E8A-4147-A177-3AD203B41FA5}">
                      <a16:colId xmlns:a16="http://schemas.microsoft.com/office/drawing/2014/main" val="1493972264"/>
                    </a:ext>
                  </a:extLst>
                </a:gridCol>
                <a:gridCol w="4527189">
                  <a:extLst>
                    <a:ext uri="{9D8B030D-6E8A-4147-A177-3AD203B41FA5}">
                      <a16:colId xmlns:a16="http://schemas.microsoft.com/office/drawing/2014/main" val="3834896812"/>
                    </a:ext>
                  </a:extLst>
                </a:gridCol>
              </a:tblGrid>
              <a:tr h="2300175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fr-FR" sz="1500" u="sng" dirty="0" smtClean="0">
                          <a:solidFill>
                            <a:schemeClr val="bg1"/>
                          </a:solidFill>
                        </a:rPr>
                        <a:t>Pilotage et gouvernance</a:t>
                      </a:r>
                    </a:p>
                    <a:p>
                      <a:pPr marL="107950" indent="0">
                        <a:buFont typeface="Arial" panose="020B0604020202020204" pitchFamily="34" charset="0"/>
                        <a:buNone/>
                        <a:defRPr/>
                      </a:pPr>
                      <a:endParaRPr lang="fr-FR" sz="15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107950" indent="0">
                        <a:buFont typeface="Arial" panose="020B0604020202020204" pitchFamily="34" charset="0"/>
                        <a:buNone/>
                        <a:defRPr/>
                      </a:pPr>
                      <a:endParaRPr lang="fr-FR" sz="15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10795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fr-FR" sz="1500" b="0" dirty="0" smtClean="0">
                          <a:solidFill>
                            <a:schemeClr val="bg1"/>
                          </a:solidFill>
                        </a:rPr>
                        <a:t>Une équipe-projet resserrée, représentative des fonctions concernées </a:t>
                      </a:r>
                    </a:p>
                    <a:p>
                      <a:pPr marL="107950" indent="0">
                        <a:buFont typeface="Arial" panose="020B0604020202020204" pitchFamily="34" charset="0"/>
                        <a:buNone/>
                        <a:defRPr/>
                      </a:pPr>
                      <a:endParaRPr lang="fr-FR" sz="1500" b="0" dirty="0" smtClean="0">
                        <a:solidFill>
                          <a:schemeClr val="bg1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10795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500" b="0" dirty="0" smtClean="0">
                          <a:solidFill>
                            <a:schemeClr val="bg1"/>
                          </a:solidFill>
                        </a:rPr>
                        <a:t>Un groupe miroir</a:t>
                      </a:r>
                      <a:endParaRPr lang="fr-FR" sz="1300" dirty="0">
                        <a:solidFill>
                          <a:schemeClr val="bg1"/>
                        </a:solidFill>
                      </a:endParaRPr>
                    </a:p>
                  </a:txBody>
                  <a:tcPr marL="73746" marR="73746" marT="36869" marB="36869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fr-FR" sz="1500" u="sng" dirty="0" smtClean="0">
                          <a:solidFill>
                            <a:schemeClr val="bg1"/>
                          </a:solidFill>
                        </a:rPr>
                        <a:t>Méthode</a:t>
                      </a:r>
                    </a:p>
                    <a:p>
                      <a:pPr>
                        <a:defRPr/>
                      </a:pPr>
                      <a:endParaRPr lang="fr-FR" sz="1500" b="0" dirty="0" smtClean="0">
                        <a:solidFill>
                          <a:schemeClr val="bg1"/>
                        </a:solidFill>
                        <a:sym typeface="Wingdings" panose="05000000000000000000" pitchFamily="2" charset="2"/>
                      </a:endParaRPr>
                    </a:p>
                    <a:p>
                      <a:pPr>
                        <a:defRPr/>
                      </a:pPr>
                      <a:r>
                        <a:rPr lang="fr-FR" sz="1500" b="0" baseline="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Approche</a:t>
                      </a:r>
                      <a:r>
                        <a:rPr lang="fr-FR" sz="1500" b="0" dirty="0" smtClean="0">
                          <a:solidFill>
                            <a:schemeClr val="bg1"/>
                          </a:solidFill>
                        </a:rPr>
                        <a:t> par processus</a:t>
                      </a:r>
                    </a:p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endParaRPr lang="fr-FR" sz="15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fr-FR" sz="1500" b="0" dirty="0" smtClean="0">
                          <a:solidFill>
                            <a:schemeClr val="bg1"/>
                          </a:solidFill>
                        </a:rPr>
                        <a:t>Enquête qualitative et quantitative</a:t>
                      </a:r>
                      <a:r>
                        <a:rPr lang="fr-FR" sz="1500" b="0" baseline="0" dirty="0" smtClean="0">
                          <a:solidFill>
                            <a:schemeClr val="bg1"/>
                          </a:solidFill>
                        </a:rPr>
                        <a:t> auprès des SG</a:t>
                      </a:r>
                      <a:endParaRPr lang="fr-FR" sz="15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endParaRPr lang="fr-FR" sz="15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fr-FR" sz="1500" b="0" dirty="0" smtClean="0">
                          <a:solidFill>
                            <a:schemeClr val="bg1"/>
                          </a:solidFill>
                        </a:rPr>
                        <a:t>Rencontres : CSP DRFIP, Région Auvergne-Rhône-Alpes, Météo-France, Bibliothèque Nationale de France, </a:t>
                      </a:r>
                      <a:r>
                        <a:rPr lang="fr-FR" sz="1500" b="0" dirty="0" err="1" smtClean="0">
                          <a:solidFill>
                            <a:schemeClr val="bg1"/>
                          </a:solidFill>
                        </a:rPr>
                        <a:t>Lab</a:t>
                      </a:r>
                      <a:r>
                        <a:rPr lang="fr-FR" sz="1500" b="0" dirty="0" smtClean="0">
                          <a:solidFill>
                            <a:schemeClr val="bg1"/>
                          </a:solidFill>
                        </a:rPr>
                        <a:t> EY, DGFIP, DB</a:t>
                      </a:r>
                      <a:endParaRPr lang="fr-FR" sz="1300" dirty="0">
                        <a:solidFill>
                          <a:schemeClr val="bg1"/>
                        </a:solidFill>
                      </a:endParaRPr>
                    </a:p>
                  </a:txBody>
                  <a:tcPr marL="73746" marR="73746" marT="36869" marB="36869"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401939"/>
                  </a:ext>
                </a:extLst>
              </a:tr>
              <a:tr h="2482908">
                <a:tc gridSpan="2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fr-FR" sz="1500" b="1" u="sng" dirty="0" smtClean="0">
                          <a:solidFill>
                            <a:schemeClr val="bg1"/>
                          </a:solidFill>
                        </a:rPr>
                        <a:t>Enjeux</a:t>
                      </a:r>
                    </a:p>
                    <a:p>
                      <a:pPr marL="107950" indent="0">
                        <a:buFont typeface="Arial" panose="020B0604020202020204" pitchFamily="34" charset="0"/>
                        <a:buNone/>
                        <a:defRPr/>
                      </a:pPr>
                      <a:endParaRPr lang="fr-FR" sz="13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10795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500" b="0" dirty="0" smtClean="0">
                          <a:solidFill>
                            <a:schemeClr val="bg1"/>
                          </a:solidFill>
                        </a:rPr>
                        <a:t>Permettre aux directions de se recentrer sur leur cœur de métier</a:t>
                      </a:r>
                    </a:p>
                    <a:p>
                      <a:pPr marL="107950" indent="0">
                        <a:buFont typeface="Arial" panose="020B0604020202020204" pitchFamily="34" charset="0"/>
                        <a:buNone/>
                        <a:defRPr/>
                      </a:pPr>
                      <a:endParaRPr lang="fr-FR" sz="15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10795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fr-FR" sz="1500" b="0" dirty="0" smtClean="0">
                          <a:solidFill>
                            <a:schemeClr val="bg1"/>
                          </a:solidFill>
                        </a:rPr>
                        <a:t>Resserrer la fonction sur des groupes d’acteurs de taille critique (continuité de gestion, professionnalisation)</a:t>
                      </a:r>
                    </a:p>
                    <a:p>
                      <a:pPr marL="107950" indent="0">
                        <a:buFont typeface="Arial" panose="020B0604020202020204" pitchFamily="34" charset="0"/>
                        <a:buNone/>
                        <a:defRPr/>
                      </a:pPr>
                      <a:endParaRPr lang="fr-FR" sz="15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10795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fr-FR" sz="1500" b="0" dirty="0" smtClean="0">
                          <a:solidFill>
                            <a:schemeClr val="bg1"/>
                          </a:solidFill>
                        </a:rPr>
                        <a:t>Clarifier et préciser les périmètres de responsabilité</a:t>
                      </a:r>
                    </a:p>
                    <a:p>
                      <a:pPr marL="107950" indent="0">
                        <a:buFont typeface="Arial" panose="020B0604020202020204" pitchFamily="34" charset="0"/>
                        <a:buNone/>
                        <a:defRPr/>
                      </a:pPr>
                      <a:endParaRPr lang="fr-FR" sz="15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10795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fr-FR" sz="1500" b="0" dirty="0" smtClean="0">
                          <a:solidFill>
                            <a:schemeClr val="bg1"/>
                          </a:solidFill>
                        </a:rPr>
                        <a:t>Renforcer le pilotage et la sécurisation des processus (procédures, méthodes et référentiels communs)</a:t>
                      </a:r>
                    </a:p>
                    <a:p>
                      <a:pPr marL="107950" indent="0">
                        <a:buFont typeface="Arial" panose="020B0604020202020204" pitchFamily="34" charset="0"/>
                        <a:buNone/>
                        <a:defRPr/>
                      </a:pPr>
                      <a:endParaRPr lang="fr-FR" sz="15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107950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fr-FR" sz="1500" b="0" dirty="0" smtClean="0">
                          <a:solidFill>
                            <a:schemeClr val="bg1"/>
                          </a:solidFill>
                        </a:rPr>
                        <a:t>Moderniser les fonctions (notamment dématérialisation)</a:t>
                      </a:r>
                    </a:p>
                  </a:txBody>
                  <a:tcPr marL="73746" marR="73746" marT="36869" marB="36869"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5" marB="45705"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276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0816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797636" y="641757"/>
            <a:ext cx="7839360" cy="4935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93763" indent="-3429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4775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5638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4913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21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893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65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37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  <a:buSzPct val="45000"/>
              <a:defRPr/>
            </a:pPr>
            <a:endParaRPr lang="en-GB" altLang="fr-FR" sz="2581" b="1" dirty="0">
              <a:latin typeface="+mn-lt"/>
            </a:endParaRPr>
          </a:p>
        </p:txBody>
      </p:sp>
      <p:sp>
        <p:nvSpPr>
          <p:cNvPr id="10243" name="Titre 2"/>
          <p:cNvSpPr>
            <a:spLocks noGrp="1"/>
          </p:cNvSpPr>
          <p:nvPr>
            <p:ph type="title"/>
          </p:nvPr>
        </p:nvSpPr>
        <p:spPr bwMode="auto">
          <a:xfrm>
            <a:off x="628635" y="576462"/>
            <a:ext cx="8067256" cy="8782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3746" tIns="36873" rIns="73746" bIns="36873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r"/>
            <a:r>
              <a:rPr lang="fr-FR" altLang="fr-FR" sz="3226" dirty="0"/>
              <a:t>Etat des lieux - Principaux constats</a:t>
            </a:r>
          </a:p>
        </p:txBody>
      </p:sp>
      <p:sp>
        <p:nvSpPr>
          <p:cNvPr id="8196" name="Espace réservé du contenu 12"/>
          <p:cNvSpPr>
            <a:spLocks noGrp="1"/>
          </p:cNvSpPr>
          <p:nvPr>
            <p:ph idx="1"/>
          </p:nvPr>
        </p:nvSpPr>
        <p:spPr bwMode="auto">
          <a:xfrm>
            <a:off x="681127" y="1395862"/>
            <a:ext cx="7717731" cy="480436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3746" tIns="36873" rIns="73746" bIns="36873" numCol="1" rtlCol="0" anchor="t" anchorCtr="0" compatLnSpc="1">
            <a:prstTxWarp prst="textNoShape">
              <a:avLst/>
            </a:prstTxWarp>
            <a:noAutofit/>
          </a:bodyPr>
          <a:lstStyle/>
          <a:p>
            <a:pPr marL="87062" indent="0">
              <a:buNone/>
              <a:defRPr/>
            </a:pPr>
            <a:r>
              <a:rPr lang="fr-FR" altLang="fr-FR" sz="2200" b="1" dirty="0">
                <a:solidFill>
                  <a:srgbClr val="EE7F00"/>
                </a:solidFill>
              </a:rPr>
              <a:t>Des ressources importantes mais très dispersées</a:t>
            </a:r>
          </a:p>
          <a:p>
            <a:pPr algn="ctr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fr-FR" altLang="fr-F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164 agents / 87 ETP</a:t>
            </a:r>
          </a:p>
          <a:p>
            <a:pPr algn="ctr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fr-FR" altLang="fr-F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(directions : 49 / services financiers et comptables : 38)</a:t>
            </a:r>
          </a:p>
          <a:p>
            <a:pPr algn="ctr">
              <a:lnSpc>
                <a:spcPct val="100000"/>
              </a:lnSpc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fr-FR" altLang="fr-F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fr-FR" altLang="fr-F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Médiane </a:t>
            </a:r>
            <a:r>
              <a:rPr lang="fr-FR" altLang="fr-F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et moyenne des âges = 50 ans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fr-FR" altLang="fr-FR" sz="22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Grande dispersion : </a:t>
            </a:r>
            <a:r>
              <a:rPr lang="fr-FR" altLang="fr-F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répartis sur 26 </a:t>
            </a:r>
            <a:r>
              <a:rPr lang="fr-FR" altLang="fr-F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sites</a:t>
            </a:r>
            <a:endParaRPr lang="fr-FR" altLang="fr-F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fr-FR" altLang="fr-FR" sz="22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Profils </a:t>
            </a:r>
            <a:r>
              <a:rPr lang="fr-FR" altLang="fr-FR" sz="22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polyvalents (non dédiés, maîtrise hétérogène)</a:t>
            </a:r>
            <a:endParaRPr lang="fr-FR" altLang="fr-FR" sz="2200" dirty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fr-FR" altLang="fr-F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 équipes qui ne sont pas à taille </a:t>
            </a:r>
            <a:r>
              <a:rPr lang="fr-FR" altLang="fr-F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critique (fragilité de la continuité de gestion)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fr-FR" altLang="fr-F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Une </a:t>
            </a:r>
            <a:r>
              <a:rPr lang="fr-FR" altLang="fr-F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répartition marquée par la prépondérance d’agents de catégorie C : 15 % de A, 31 % de B et 54 % de </a:t>
            </a:r>
            <a:r>
              <a:rPr lang="fr-FR" altLang="fr-F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  </a:t>
            </a:r>
            <a:r>
              <a:rPr lang="fr-FR" altLang="fr-FR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(Etablissement </a:t>
            </a:r>
            <a:r>
              <a:rPr lang="fr-FR" altLang="fr-FR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39,6 % de A, 36,6 % de B et 23,8 % de C)</a:t>
            </a:r>
          </a:p>
        </p:txBody>
      </p:sp>
    </p:spTree>
    <p:extLst>
      <p:ext uri="{BB962C8B-B14F-4D97-AF65-F5344CB8AC3E}">
        <p14:creationId xmlns:p14="http://schemas.microsoft.com/office/powerpoint/2010/main" val="12632077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797636" y="641757"/>
            <a:ext cx="7839360" cy="4935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93763" indent="-3429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4775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5638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4913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21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893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65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37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  <a:buSzPct val="45000"/>
              <a:defRPr/>
            </a:pPr>
            <a:endParaRPr lang="en-GB" altLang="fr-FR" sz="2581" b="1" dirty="0">
              <a:latin typeface="+mn-lt"/>
            </a:endParaRPr>
          </a:p>
        </p:txBody>
      </p:sp>
      <p:sp>
        <p:nvSpPr>
          <p:cNvPr id="14339" name="Titre 2"/>
          <p:cNvSpPr>
            <a:spLocks noGrp="1"/>
          </p:cNvSpPr>
          <p:nvPr>
            <p:ph type="title"/>
          </p:nvPr>
        </p:nvSpPr>
        <p:spPr bwMode="auto">
          <a:xfrm>
            <a:off x="628635" y="576462"/>
            <a:ext cx="8067256" cy="8782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3746" tIns="36873" rIns="73746" bIns="36873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r"/>
            <a:r>
              <a:rPr lang="fr-FR" altLang="fr-FR" sz="3226"/>
              <a:t>Etat des lieux - Principaux constats</a:t>
            </a:r>
          </a:p>
        </p:txBody>
      </p:sp>
      <p:sp>
        <p:nvSpPr>
          <p:cNvPr id="8196" name="Espace réservé du contenu 12"/>
          <p:cNvSpPr>
            <a:spLocks noGrp="1"/>
          </p:cNvSpPr>
          <p:nvPr>
            <p:ph idx="1"/>
          </p:nvPr>
        </p:nvSpPr>
        <p:spPr bwMode="auto">
          <a:xfrm>
            <a:off x="681127" y="1395862"/>
            <a:ext cx="7717731" cy="412389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3746" tIns="36873" rIns="73746" bIns="36873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87062" indent="0">
              <a:buNone/>
              <a:defRPr/>
            </a:pPr>
            <a:endParaRPr lang="fr-FR" sz="2200" b="1" dirty="0" smtClean="0">
              <a:solidFill>
                <a:srgbClr val="EE7F00"/>
              </a:solidFill>
            </a:endParaRPr>
          </a:p>
          <a:p>
            <a:pPr marL="87062" indent="0">
              <a:buNone/>
              <a:defRPr/>
            </a:pPr>
            <a:r>
              <a:rPr lang="fr-FR" sz="2200" b="1" dirty="0" smtClean="0">
                <a:solidFill>
                  <a:srgbClr val="EE7F00"/>
                </a:solidFill>
              </a:rPr>
              <a:t>Des modèles de fonctionnement hétérogènes et des </a:t>
            </a:r>
            <a:r>
              <a:rPr lang="fr-FR" sz="2200" b="1" dirty="0">
                <a:solidFill>
                  <a:srgbClr val="EE7F00"/>
                </a:solidFill>
              </a:rPr>
              <a:t>besoins non couverts ou insuffisamment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 fonctions faiblement modernisées et peu outillée : dématérialisation balbutiante, non structurée ni outillée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Pilotage et maîtrise des processus rendu compliqué par le développement de pratiques et circuits hétérogènes</a:t>
            </a:r>
          </a:p>
          <a:p>
            <a:pPr>
              <a:buClrTx/>
              <a:buFont typeface="Wingdings" panose="05000000000000000000" pitchFamily="2" charset="2"/>
              <a:buChar char="§"/>
              <a:defRPr/>
            </a:pPr>
            <a:endParaRPr lang="fr-F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7062" indent="0">
              <a:buClrTx/>
              <a:buNone/>
              <a:defRPr/>
            </a:pPr>
            <a:r>
              <a:rPr lang="fr-FR" sz="2200" b="1" dirty="0">
                <a:solidFill>
                  <a:srgbClr val="EE7F00"/>
                </a:solidFill>
              </a:rPr>
              <a:t>Des points de consensus</a:t>
            </a:r>
          </a:p>
          <a:p>
            <a:pPr marL="87062" indent="0">
              <a:buClrTx/>
              <a:buNone/>
              <a:defRPr/>
            </a:pP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Possibilité de mutualiser la chaîne financière et comptable</a:t>
            </a:r>
          </a:p>
        </p:txBody>
      </p:sp>
    </p:spTree>
    <p:extLst>
      <p:ext uri="{BB962C8B-B14F-4D97-AF65-F5344CB8AC3E}">
        <p14:creationId xmlns:p14="http://schemas.microsoft.com/office/powerpoint/2010/main" val="41639620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797636" y="641757"/>
            <a:ext cx="7839360" cy="4935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93763" indent="-3429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4775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5638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4913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21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893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65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37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  <a:buSzPct val="45000"/>
              <a:defRPr/>
            </a:pPr>
            <a:endParaRPr lang="en-GB" altLang="fr-FR" sz="2581" b="1" dirty="0">
              <a:latin typeface="+mn-lt"/>
            </a:endParaRPr>
          </a:p>
        </p:txBody>
      </p:sp>
      <p:sp>
        <p:nvSpPr>
          <p:cNvPr id="16387" name="Titre 2"/>
          <p:cNvSpPr>
            <a:spLocks noGrp="1"/>
          </p:cNvSpPr>
          <p:nvPr>
            <p:ph type="title"/>
          </p:nvPr>
        </p:nvSpPr>
        <p:spPr bwMode="auto">
          <a:xfrm>
            <a:off x="628635" y="576462"/>
            <a:ext cx="8067256" cy="8782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3746" tIns="36873" rIns="73746" bIns="36873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r"/>
            <a:r>
              <a:rPr lang="fr-FR" altLang="fr-FR" sz="3226"/>
              <a:t>Etat des lieux - Principaux constats</a:t>
            </a:r>
          </a:p>
        </p:txBody>
      </p:sp>
      <p:sp>
        <p:nvSpPr>
          <p:cNvPr id="16388" name="Espace réservé du contenu 12"/>
          <p:cNvSpPr>
            <a:spLocks noGrp="1"/>
          </p:cNvSpPr>
          <p:nvPr>
            <p:ph idx="1"/>
          </p:nvPr>
        </p:nvSpPr>
        <p:spPr bwMode="auto">
          <a:xfrm>
            <a:off x="764348" y="1457317"/>
            <a:ext cx="7717731" cy="8117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3746" tIns="36873" rIns="73746" bIns="36873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87062" indent="0">
              <a:buNone/>
            </a:pPr>
            <a:r>
              <a:rPr lang="fr-FR" altLang="fr-FR" sz="2016" b="1" dirty="0">
                <a:solidFill>
                  <a:srgbClr val="EE7F00"/>
                </a:solidFill>
              </a:rPr>
              <a:t>Une ligne de partage </a:t>
            </a:r>
            <a:r>
              <a:rPr lang="fr-FR" altLang="fr-FR" sz="2016" b="1" dirty="0" smtClean="0">
                <a:solidFill>
                  <a:srgbClr val="EE7F00"/>
                </a:solidFill>
              </a:rPr>
              <a:t>entre </a:t>
            </a:r>
            <a:r>
              <a:rPr lang="fr-FR" altLang="fr-FR" sz="2016" b="1" dirty="0">
                <a:solidFill>
                  <a:srgbClr val="EE7F00"/>
                </a:solidFill>
              </a:rPr>
              <a:t>les fonctions d’ordonnateur et </a:t>
            </a:r>
            <a:r>
              <a:rPr lang="fr-FR" altLang="fr-FR" sz="2016" b="1" dirty="0" smtClean="0">
                <a:solidFill>
                  <a:srgbClr val="EE7F00"/>
                </a:solidFill>
              </a:rPr>
              <a:t>comptable peu efficiente</a:t>
            </a:r>
            <a:endParaRPr lang="fr-FR" altLang="fr-FR" sz="2016" b="1" dirty="0">
              <a:solidFill>
                <a:srgbClr val="EE7F00"/>
              </a:solidFill>
            </a:endParaRPr>
          </a:p>
        </p:txBody>
      </p:sp>
      <p:sp>
        <p:nvSpPr>
          <p:cNvPr id="16389" name="Pentagone 1"/>
          <p:cNvSpPr>
            <a:spLocks noChangeArrowheads="1"/>
          </p:cNvSpPr>
          <p:nvPr/>
        </p:nvSpPr>
        <p:spPr bwMode="auto">
          <a:xfrm>
            <a:off x="814280" y="2537902"/>
            <a:ext cx="2700182" cy="923330"/>
          </a:xfrm>
          <a:prstGeom prst="homePlate">
            <a:avLst>
              <a:gd name="adj" fmla="val 49993"/>
            </a:avLst>
          </a:prstGeom>
          <a:solidFill>
            <a:srgbClr val="EE7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fr-FR" altLang="fr-FR" sz="968" b="1" dirty="0"/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fr-FR" altLang="fr-FR" sz="968" b="1" dirty="0"/>
              <a:t>Expression du besoin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fr-FR" altLang="fr-FR" sz="968" b="1" dirty="0"/>
              <a:t>Engagement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fr-FR" altLang="fr-FR" sz="968" b="1" dirty="0"/>
              <a:t>Service </a:t>
            </a:r>
            <a:r>
              <a:rPr lang="fr-FR" altLang="fr-FR" sz="968" b="1" dirty="0" smtClean="0"/>
              <a:t>fait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fr-FR" altLang="fr-FR" sz="968" b="1" dirty="0"/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fr-FR" altLang="fr-FR" sz="968" b="1" dirty="0"/>
          </a:p>
        </p:txBody>
      </p:sp>
      <p:sp>
        <p:nvSpPr>
          <p:cNvPr id="16390" name="Chevron 2"/>
          <p:cNvSpPr>
            <a:spLocks noChangeArrowheads="1"/>
          </p:cNvSpPr>
          <p:nvPr/>
        </p:nvSpPr>
        <p:spPr bwMode="auto">
          <a:xfrm>
            <a:off x="3223830" y="2549425"/>
            <a:ext cx="2961366" cy="923330"/>
          </a:xfrm>
          <a:prstGeom prst="chevron">
            <a:avLst>
              <a:gd name="adj" fmla="val 49984"/>
            </a:avLst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fr-FR" altLang="fr-FR" sz="968" b="1" dirty="0"/>
              <a:t>Réception de la facture, certification du service fait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fr-FR" altLang="fr-FR" sz="968" b="1" dirty="0"/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fr-FR" altLang="fr-FR" sz="968" b="1" dirty="0"/>
              <a:t>Emission de la demande de </a:t>
            </a:r>
            <a:r>
              <a:rPr lang="fr-FR" altLang="fr-FR" sz="968" b="1" dirty="0" smtClean="0"/>
              <a:t>paiement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fr-FR" altLang="fr-FR" sz="968" b="1" dirty="0"/>
          </a:p>
        </p:txBody>
      </p:sp>
      <p:sp>
        <p:nvSpPr>
          <p:cNvPr id="16391" name="Chevron 3"/>
          <p:cNvSpPr>
            <a:spLocks noChangeArrowheads="1"/>
          </p:cNvSpPr>
          <p:nvPr/>
        </p:nvSpPr>
        <p:spPr bwMode="auto">
          <a:xfrm>
            <a:off x="5925292" y="2548144"/>
            <a:ext cx="2672015" cy="923330"/>
          </a:xfrm>
          <a:prstGeom prst="chevron">
            <a:avLst>
              <a:gd name="adj" fmla="val 50004"/>
            </a:avLst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fr-FR" altLang="fr-FR" sz="968" dirty="0"/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fr-FR" altLang="fr-FR" sz="968" b="1" dirty="0"/>
              <a:t>Prise en charge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fr-FR" altLang="fr-FR" sz="968" b="1" dirty="0"/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fr-FR" altLang="fr-FR" sz="968" b="1" dirty="0" smtClean="0"/>
              <a:t>Paiement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fr-FR" altLang="fr-FR" sz="968" b="1" dirty="0"/>
          </a:p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fr-FR" altLang="fr-FR" sz="968" dirty="0"/>
          </a:p>
        </p:txBody>
      </p:sp>
      <p:sp>
        <p:nvSpPr>
          <p:cNvPr id="16392" name="Explosion 1 4"/>
          <p:cNvSpPr>
            <a:spLocks noChangeArrowheads="1"/>
          </p:cNvSpPr>
          <p:nvPr/>
        </p:nvSpPr>
        <p:spPr bwMode="auto">
          <a:xfrm>
            <a:off x="3164935" y="2752995"/>
            <a:ext cx="579983" cy="842965"/>
          </a:xfrm>
          <a:prstGeom prst="irregularSeal1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fr-FR" altLang="fr-FR" sz="1452"/>
          </a:p>
        </p:txBody>
      </p:sp>
      <p:sp>
        <p:nvSpPr>
          <p:cNvPr id="16393" name="Explosion 1 8"/>
          <p:cNvSpPr>
            <a:spLocks noChangeArrowheads="1"/>
          </p:cNvSpPr>
          <p:nvPr/>
        </p:nvSpPr>
        <p:spPr bwMode="auto">
          <a:xfrm>
            <a:off x="5808785" y="2720987"/>
            <a:ext cx="663201" cy="842965"/>
          </a:xfrm>
          <a:prstGeom prst="irregularSeal1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fr-FR" altLang="fr-FR" sz="1452"/>
          </a:p>
        </p:txBody>
      </p:sp>
      <p:sp>
        <p:nvSpPr>
          <p:cNvPr id="16394" name="Flèche droite 1"/>
          <p:cNvSpPr>
            <a:spLocks noChangeArrowheads="1"/>
          </p:cNvSpPr>
          <p:nvPr/>
        </p:nvSpPr>
        <p:spPr bwMode="auto">
          <a:xfrm>
            <a:off x="833485" y="3448966"/>
            <a:ext cx="5052118" cy="527449"/>
          </a:xfrm>
          <a:prstGeom prst="rightArrow">
            <a:avLst>
              <a:gd name="adj1" fmla="val 50000"/>
              <a:gd name="adj2" fmla="val 50001"/>
            </a:avLst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fr-FR" altLang="fr-FR" sz="1210" b="1"/>
              <a:t>Ordonnateur secondaire</a:t>
            </a:r>
          </a:p>
        </p:txBody>
      </p:sp>
      <p:sp>
        <p:nvSpPr>
          <p:cNvPr id="16395" name="Flèche droite 10"/>
          <p:cNvSpPr>
            <a:spLocks noChangeArrowheads="1"/>
          </p:cNvSpPr>
          <p:nvPr/>
        </p:nvSpPr>
        <p:spPr bwMode="auto">
          <a:xfrm>
            <a:off x="5918891" y="3443316"/>
            <a:ext cx="2607999" cy="527449"/>
          </a:xfrm>
          <a:prstGeom prst="rightArrow">
            <a:avLst>
              <a:gd name="adj1" fmla="val 50000"/>
              <a:gd name="adj2" fmla="val 50002"/>
            </a:avLst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fr-FR" altLang="fr-FR" sz="1210" b="1" dirty="0"/>
              <a:t>Comptable secondaire</a:t>
            </a:r>
          </a:p>
        </p:txBody>
      </p:sp>
      <p:sp>
        <p:nvSpPr>
          <p:cNvPr id="16398" name="ZoneTexte 4"/>
          <p:cNvSpPr txBox="1">
            <a:spLocks noChangeArrowheads="1"/>
          </p:cNvSpPr>
          <p:nvPr/>
        </p:nvSpPr>
        <p:spPr bwMode="auto">
          <a:xfrm>
            <a:off x="1287996" y="4325220"/>
            <a:ext cx="1916630" cy="278538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1210"/>
              <a:t>Services ordonnateurs</a:t>
            </a:r>
          </a:p>
        </p:txBody>
      </p:sp>
      <p:sp>
        <p:nvSpPr>
          <p:cNvPr id="16399" name="ZoneTexte 14"/>
          <p:cNvSpPr txBox="1">
            <a:spLocks noChangeArrowheads="1"/>
          </p:cNvSpPr>
          <p:nvPr/>
        </p:nvSpPr>
        <p:spPr bwMode="auto">
          <a:xfrm>
            <a:off x="4497743" y="4330341"/>
            <a:ext cx="3074033" cy="278538"/>
          </a:xfrm>
          <a:prstGeom prst="rect">
            <a:avLst/>
          </a:prstGeom>
          <a:gradFill rotWithShape="0">
            <a:gsLst>
              <a:gs pos="0">
                <a:srgbClr val="99CC00"/>
              </a:gs>
              <a:gs pos="73000">
                <a:srgbClr val="99CCFF"/>
              </a:gs>
              <a:gs pos="100000">
                <a:srgbClr val="99CC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1210"/>
              <a:t>Services financiers et comptables</a:t>
            </a:r>
          </a:p>
        </p:txBody>
      </p:sp>
      <p:sp>
        <p:nvSpPr>
          <p:cNvPr id="16400" name="Rectangle à coins arrondis 2"/>
          <p:cNvSpPr>
            <a:spLocks noChangeArrowheads="1"/>
          </p:cNvSpPr>
          <p:nvPr/>
        </p:nvSpPr>
        <p:spPr bwMode="auto">
          <a:xfrm>
            <a:off x="3537507" y="4672185"/>
            <a:ext cx="2497892" cy="293769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fr-FR" altLang="fr-FR" sz="1210"/>
              <a:t>Bureau financier</a:t>
            </a:r>
          </a:p>
        </p:txBody>
      </p:sp>
      <p:sp>
        <p:nvSpPr>
          <p:cNvPr id="16401" name="Rectangle à coins arrondis 17"/>
          <p:cNvSpPr>
            <a:spLocks noChangeArrowheads="1"/>
          </p:cNvSpPr>
          <p:nvPr/>
        </p:nvSpPr>
        <p:spPr bwMode="auto">
          <a:xfrm>
            <a:off x="6080210" y="4686268"/>
            <a:ext cx="2496612" cy="293769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fr-FR" altLang="fr-FR" sz="1210"/>
              <a:t>Bureau comptable</a:t>
            </a:r>
          </a:p>
        </p:txBody>
      </p:sp>
      <p:pic>
        <p:nvPicPr>
          <p:cNvPr id="16402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956" y="5029392"/>
            <a:ext cx="317518" cy="736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3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093" y="4960256"/>
            <a:ext cx="293192" cy="73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4" name="Imag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841" y="5054998"/>
            <a:ext cx="279108" cy="69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5" name="Explosion 1 4"/>
          <p:cNvSpPr>
            <a:spLocks noChangeArrowheads="1"/>
          </p:cNvSpPr>
          <p:nvPr/>
        </p:nvSpPr>
        <p:spPr bwMode="auto">
          <a:xfrm>
            <a:off x="3091262" y="5220159"/>
            <a:ext cx="615247" cy="842965"/>
          </a:xfrm>
          <a:prstGeom prst="irregularSeal1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fr-FR" altLang="fr-FR" sz="1452"/>
          </a:p>
        </p:txBody>
      </p:sp>
      <p:sp>
        <p:nvSpPr>
          <p:cNvPr id="16406" name="Explosion 1 8"/>
          <p:cNvSpPr>
            <a:spLocks noChangeArrowheads="1"/>
          </p:cNvSpPr>
          <p:nvPr/>
        </p:nvSpPr>
        <p:spPr bwMode="auto">
          <a:xfrm>
            <a:off x="5808785" y="5217599"/>
            <a:ext cx="670883" cy="842965"/>
          </a:xfrm>
          <a:prstGeom prst="irregularSeal1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fr-FR" altLang="fr-FR" sz="1452"/>
          </a:p>
        </p:txBody>
      </p:sp>
      <p:sp>
        <p:nvSpPr>
          <p:cNvPr id="23" name="Accolade fermante 2"/>
          <p:cNvSpPr>
            <a:spLocks/>
          </p:cNvSpPr>
          <p:nvPr/>
        </p:nvSpPr>
        <p:spPr bwMode="auto">
          <a:xfrm rot="5400000">
            <a:off x="2096030" y="2738155"/>
            <a:ext cx="213464" cy="2729150"/>
          </a:xfrm>
          <a:prstGeom prst="rightBrace">
            <a:avLst>
              <a:gd name="adj1" fmla="val 8319"/>
              <a:gd name="adj2" fmla="val 48476"/>
            </a:avLst>
          </a:prstGeom>
          <a:solidFill>
            <a:schemeClr val="bg1"/>
          </a:solidFill>
          <a:ln w="25400">
            <a:solidFill>
              <a:srgbClr val="FF9933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fr-FR" altLang="fr-FR"/>
          </a:p>
        </p:txBody>
      </p:sp>
      <p:sp>
        <p:nvSpPr>
          <p:cNvPr id="24" name="Accolade fermante 12"/>
          <p:cNvSpPr>
            <a:spLocks/>
          </p:cNvSpPr>
          <p:nvPr/>
        </p:nvSpPr>
        <p:spPr bwMode="auto">
          <a:xfrm rot="5400000">
            <a:off x="5973028" y="1702510"/>
            <a:ext cx="213464" cy="4804637"/>
          </a:xfrm>
          <a:prstGeom prst="rightBrace">
            <a:avLst>
              <a:gd name="adj1" fmla="val 8323"/>
              <a:gd name="adj2" fmla="val 50000"/>
            </a:avLst>
          </a:prstGeom>
          <a:solidFill>
            <a:schemeClr val="bg1"/>
          </a:solidFill>
          <a:ln w="25400">
            <a:solidFill>
              <a:srgbClr val="EE7F0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193232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797636" y="641757"/>
            <a:ext cx="7839360" cy="4935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93763" indent="-3429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4775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5638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4913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21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893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65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37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  <a:buSzPct val="45000"/>
              <a:defRPr/>
            </a:pPr>
            <a:endParaRPr lang="en-GB" altLang="fr-FR" sz="2581" b="1" dirty="0">
              <a:latin typeface="+mn-lt"/>
            </a:endParaRPr>
          </a:p>
        </p:txBody>
      </p:sp>
      <p:sp>
        <p:nvSpPr>
          <p:cNvPr id="22531" name="Titr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3746" tIns="36873" rIns="73746" bIns="36873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r"/>
            <a:r>
              <a:rPr lang="fr-FR" altLang="fr-FR" sz="3226" dirty="0" smtClean="0"/>
              <a:t/>
            </a:r>
            <a:br>
              <a:rPr lang="fr-FR" altLang="fr-FR" sz="3226" dirty="0" smtClean="0"/>
            </a:br>
            <a:r>
              <a:rPr lang="fr-FR" altLang="fr-FR" sz="3226" dirty="0" smtClean="0"/>
              <a:t>L’organisation cible</a:t>
            </a:r>
            <a:endParaRPr lang="fr-FR" altLang="fr-FR" sz="3226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>
          <a:xfrm>
            <a:off x="448110" y="1338248"/>
            <a:ext cx="8362311" cy="4650099"/>
          </a:xfrm>
        </p:spPr>
        <p:txBody>
          <a:bodyPr>
            <a:normAutofit/>
          </a:bodyPr>
          <a:lstStyle/>
          <a:p>
            <a:pPr>
              <a:buClr>
                <a:srgbClr val="EE7F00"/>
              </a:buClr>
              <a:buFont typeface="Wingdings" panose="05000000000000000000" pitchFamily="2" charset="2"/>
              <a:buChar char="q"/>
              <a:defRPr/>
            </a:pPr>
            <a:r>
              <a:rPr lang="fr-FR" sz="2016" dirty="0" smtClean="0">
                <a:solidFill>
                  <a:srgbClr val="EE7F00"/>
                </a:solidFill>
              </a:rPr>
              <a:t>Quel modèle pour clarifier les </a:t>
            </a:r>
            <a:r>
              <a:rPr lang="fr-FR" sz="2016" dirty="0">
                <a:solidFill>
                  <a:srgbClr val="EE7F00"/>
                </a:solidFill>
              </a:rPr>
              <a:t>périmètres </a:t>
            </a:r>
            <a:r>
              <a:rPr lang="fr-FR" sz="2016" dirty="0" smtClean="0">
                <a:solidFill>
                  <a:srgbClr val="EE7F00"/>
                </a:solidFill>
              </a:rPr>
              <a:t>ordonnateur-comptable ?</a:t>
            </a:r>
            <a:endParaRPr lang="fr-FR" sz="2016" dirty="0">
              <a:solidFill>
                <a:srgbClr val="EE7F00"/>
              </a:solidFill>
            </a:endParaRPr>
          </a:p>
          <a:p>
            <a:pPr marL="87062" indent="0">
              <a:buNone/>
              <a:defRPr/>
            </a:pPr>
            <a:endParaRPr lang="fr-FR" dirty="0" smtClean="0"/>
          </a:p>
          <a:p>
            <a:pPr marL="87062" indent="0">
              <a:buNone/>
              <a:defRPr/>
            </a:pPr>
            <a:endParaRPr lang="fr-FR" dirty="0" smtClean="0"/>
          </a:p>
          <a:p>
            <a:pPr>
              <a:buClr>
                <a:srgbClr val="EE7F00"/>
              </a:buClr>
              <a:buFont typeface="Wingdings" panose="05000000000000000000" pitchFamily="2" charset="2"/>
              <a:buChar char="q"/>
              <a:defRPr/>
            </a:pPr>
            <a:endParaRPr lang="fr-FR" sz="2016" dirty="0" smtClean="0">
              <a:solidFill>
                <a:srgbClr val="EE7F00"/>
              </a:solidFill>
            </a:endParaRPr>
          </a:p>
          <a:p>
            <a:pPr>
              <a:buClr>
                <a:srgbClr val="EE7F00"/>
              </a:buClr>
              <a:buFont typeface="Wingdings" panose="05000000000000000000" pitchFamily="2" charset="2"/>
              <a:buChar char="q"/>
              <a:defRPr/>
            </a:pPr>
            <a:r>
              <a:rPr lang="fr-FR" sz="2016" dirty="0" smtClean="0">
                <a:solidFill>
                  <a:srgbClr val="EE7F00"/>
                </a:solidFill>
              </a:rPr>
              <a:t>Quel niveau </a:t>
            </a:r>
            <a:r>
              <a:rPr lang="fr-FR" sz="2016" dirty="0">
                <a:solidFill>
                  <a:srgbClr val="EE7F00"/>
                </a:solidFill>
              </a:rPr>
              <a:t>de </a:t>
            </a:r>
            <a:r>
              <a:rPr lang="fr-FR" sz="2016" dirty="0" smtClean="0">
                <a:solidFill>
                  <a:srgbClr val="EE7F00"/>
                </a:solidFill>
              </a:rPr>
              <a:t>mutualisation ?</a:t>
            </a:r>
            <a:endParaRPr lang="fr-FR" sz="2016" dirty="0">
              <a:solidFill>
                <a:srgbClr val="EE7F00"/>
              </a:solidFill>
            </a:endParaRPr>
          </a:p>
          <a:p>
            <a:pPr marL="87062" indent="0">
              <a:buNone/>
              <a:defRPr/>
            </a:pPr>
            <a:r>
              <a:rPr lang="fr-FR" sz="1600" dirty="0" smtClean="0"/>
              <a:t>- Selon </a:t>
            </a:r>
            <a:r>
              <a:rPr lang="fr-FR" sz="1600" dirty="0"/>
              <a:t>le volume des actes traités</a:t>
            </a:r>
          </a:p>
          <a:p>
            <a:pPr marL="87062" indent="0">
              <a:buNone/>
              <a:defRPr/>
            </a:pPr>
            <a:r>
              <a:rPr lang="fr-FR" sz="1600" dirty="0" smtClean="0"/>
              <a:t>- En </a:t>
            </a:r>
            <a:r>
              <a:rPr lang="fr-FR" sz="1600" dirty="0"/>
              <a:t>assurant la continuité de </a:t>
            </a:r>
            <a:r>
              <a:rPr lang="fr-FR" sz="1600" dirty="0" smtClean="0"/>
              <a:t>gestion (taille critique)</a:t>
            </a:r>
            <a:endParaRPr lang="fr-FR" sz="1600" dirty="0"/>
          </a:p>
          <a:p>
            <a:pPr marL="87062" indent="0">
              <a:buNone/>
              <a:defRPr/>
            </a:pPr>
            <a:r>
              <a:rPr lang="fr-FR" sz="1600" dirty="0" smtClean="0"/>
              <a:t>- Tout </a:t>
            </a:r>
            <a:r>
              <a:rPr lang="fr-FR" sz="1600" dirty="0"/>
              <a:t>en conservant de la souplesse</a:t>
            </a:r>
          </a:p>
          <a:p>
            <a:pPr marL="87062" indent="0">
              <a:buNone/>
              <a:defRPr/>
            </a:pPr>
            <a:endParaRPr lang="fr-FR" sz="1613" dirty="0"/>
          </a:p>
          <a:p>
            <a:pPr>
              <a:buClr>
                <a:srgbClr val="EE7F00"/>
              </a:buClr>
              <a:buFont typeface="Wingdings" panose="05000000000000000000" pitchFamily="2" charset="2"/>
              <a:buChar char="q"/>
              <a:defRPr/>
            </a:pPr>
            <a:r>
              <a:rPr lang="fr-FR" sz="1936" dirty="0" smtClean="0">
                <a:solidFill>
                  <a:srgbClr val="EE7F00"/>
                </a:solidFill>
              </a:rPr>
              <a:t>Quel modèle d’organisation </a:t>
            </a:r>
            <a:r>
              <a:rPr lang="fr-FR" sz="1936" dirty="0">
                <a:solidFill>
                  <a:srgbClr val="EE7F00"/>
                </a:solidFill>
              </a:rPr>
              <a:t>des services </a:t>
            </a:r>
            <a:r>
              <a:rPr lang="fr-FR" sz="1936" dirty="0" smtClean="0">
                <a:solidFill>
                  <a:srgbClr val="EE7F00"/>
                </a:solidFill>
              </a:rPr>
              <a:t>mutualisés ?</a:t>
            </a:r>
            <a:endParaRPr lang="fr-FR" sz="1936" dirty="0">
              <a:solidFill>
                <a:srgbClr val="EE7F00"/>
              </a:solidFill>
            </a:endParaRPr>
          </a:p>
          <a:p>
            <a:pPr marL="87062" indent="0">
              <a:buNone/>
              <a:defRPr/>
            </a:pPr>
            <a:r>
              <a:rPr lang="fr-FR" sz="1613" dirty="0" smtClean="0"/>
              <a:t>Polyvalent ou spécialisés</a:t>
            </a:r>
            <a:endParaRPr lang="fr-FR" sz="1613" dirty="0"/>
          </a:p>
          <a:p>
            <a:pPr marL="87062" indent="0">
              <a:buNone/>
              <a:defRPr/>
            </a:pPr>
            <a:endParaRPr lang="fr-FR" sz="1613" dirty="0"/>
          </a:p>
          <a:p>
            <a:pPr marL="87062" indent="0">
              <a:buNone/>
              <a:defRPr/>
            </a:pPr>
            <a:endParaRPr lang="fr-FR" dirty="0"/>
          </a:p>
        </p:txBody>
      </p:sp>
      <p:sp>
        <p:nvSpPr>
          <p:cNvPr id="22533" name="Pentagone 2"/>
          <p:cNvSpPr>
            <a:spLocks noChangeArrowheads="1"/>
          </p:cNvSpPr>
          <p:nvPr/>
        </p:nvSpPr>
        <p:spPr bwMode="auto">
          <a:xfrm>
            <a:off x="2359619" y="1875980"/>
            <a:ext cx="2787242" cy="265522"/>
          </a:xfrm>
          <a:prstGeom prst="homePlate">
            <a:avLst>
              <a:gd name="adj" fmla="val 50080"/>
            </a:avLst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fr-FR" altLang="fr-FR" sz="1210" b="1">
                <a:solidFill>
                  <a:schemeClr val="bg1"/>
                </a:solidFill>
              </a:rPr>
              <a:t>Engagement </a:t>
            </a:r>
            <a:r>
              <a:rPr lang="fr-FR" altLang="fr-FR" sz="1210" b="1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fr-FR" altLang="fr-FR" sz="1210" b="1">
                <a:solidFill>
                  <a:schemeClr val="bg1"/>
                </a:solidFill>
              </a:rPr>
              <a:t> service fait</a:t>
            </a:r>
          </a:p>
        </p:txBody>
      </p:sp>
      <p:sp>
        <p:nvSpPr>
          <p:cNvPr id="22534" name="Pentagone 6"/>
          <p:cNvSpPr>
            <a:spLocks noChangeArrowheads="1"/>
          </p:cNvSpPr>
          <p:nvPr/>
        </p:nvSpPr>
        <p:spPr bwMode="auto">
          <a:xfrm>
            <a:off x="2374983" y="2507174"/>
            <a:ext cx="4006101" cy="265522"/>
          </a:xfrm>
          <a:prstGeom prst="homePlate">
            <a:avLst>
              <a:gd name="adj" fmla="val 50063"/>
            </a:avLst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fr-FR" altLang="fr-FR" sz="1210" b="1">
                <a:solidFill>
                  <a:schemeClr val="bg1"/>
                </a:solidFill>
              </a:rPr>
              <a:t>Engagement </a:t>
            </a:r>
            <a:r>
              <a:rPr lang="fr-FR" altLang="fr-FR" sz="1210" b="1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fr-FR" altLang="fr-FR" sz="1210" b="1">
                <a:solidFill>
                  <a:schemeClr val="bg1"/>
                </a:solidFill>
              </a:rPr>
              <a:t> demande de paiement</a:t>
            </a:r>
          </a:p>
        </p:txBody>
      </p:sp>
      <p:sp>
        <p:nvSpPr>
          <p:cNvPr id="22535" name="Chevron 3"/>
          <p:cNvSpPr>
            <a:spLocks noChangeArrowheads="1"/>
          </p:cNvSpPr>
          <p:nvPr/>
        </p:nvSpPr>
        <p:spPr bwMode="auto">
          <a:xfrm>
            <a:off x="5094369" y="1869578"/>
            <a:ext cx="3116283" cy="265522"/>
          </a:xfrm>
          <a:prstGeom prst="chevron">
            <a:avLst>
              <a:gd name="adj" fmla="val 50154"/>
            </a:avLst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fr-FR" altLang="fr-FR" sz="1210" b="1">
                <a:solidFill>
                  <a:schemeClr val="bg1"/>
                </a:solidFill>
              </a:rPr>
              <a:t>Réception facture </a:t>
            </a:r>
            <a:r>
              <a:rPr lang="fr-FR" altLang="fr-FR" sz="1210" b="1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fr-FR" altLang="fr-FR" sz="1210" b="1">
                <a:solidFill>
                  <a:schemeClr val="bg1"/>
                </a:solidFill>
              </a:rPr>
              <a:t> paiement</a:t>
            </a:r>
          </a:p>
        </p:txBody>
      </p:sp>
      <p:sp>
        <p:nvSpPr>
          <p:cNvPr id="22536" name="Chevron 8"/>
          <p:cNvSpPr>
            <a:spLocks noChangeArrowheads="1"/>
          </p:cNvSpPr>
          <p:nvPr/>
        </p:nvSpPr>
        <p:spPr bwMode="auto">
          <a:xfrm>
            <a:off x="6352917" y="2500773"/>
            <a:ext cx="1857735" cy="265522"/>
          </a:xfrm>
          <a:prstGeom prst="chevron">
            <a:avLst>
              <a:gd name="adj" fmla="val 50086"/>
            </a:avLst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fr-FR" altLang="fr-FR" sz="1210" b="1">
                <a:solidFill>
                  <a:schemeClr val="bg1"/>
                </a:solidFill>
              </a:rPr>
              <a:t>Paiement</a:t>
            </a:r>
          </a:p>
        </p:txBody>
      </p:sp>
      <p:sp>
        <p:nvSpPr>
          <p:cNvPr id="22537" name="ZoneTexte 4"/>
          <p:cNvSpPr txBox="1">
            <a:spLocks noChangeArrowheads="1"/>
          </p:cNvSpPr>
          <p:nvPr/>
        </p:nvSpPr>
        <p:spPr bwMode="auto">
          <a:xfrm>
            <a:off x="642718" y="1755631"/>
            <a:ext cx="1625998" cy="53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1452" dirty="0">
                <a:solidFill>
                  <a:srgbClr val="EE7F00"/>
                </a:solidFill>
              </a:rPr>
              <a:t>Modèle service facturier (SFACT)</a:t>
            </a:r>
          </a:p>
        </p:txBody>
      </p:sp>
      <p:sp>
        <p:nvSpPr>
          <p:cNvPr id="22538" name="ZoneTexte 10"/>
          <p:cNvSpPr txBox="1">
            <a:spLocks noChangeArrowheads="1"/>
          </p:cNvSpPr>
          <p:nvPr/>
        </p:nvSpPr>
        <p:spPr bwMode="auto">
          <a:xfrm>
            <a:off x="672166" y="2470046"/>
            <a:ext cx="1625998" cy="315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1452">
                <a:solidFill>
                  <a:srgbClr val="EE7F00"/>
                </a:solidFill>
              </a:rPr>
              <a:t>Modèle classique</a:t>
            </a:r>
          </a:p>
        </p:txBody>
      </p:sp>
    </p:spTree>
    <p:extLst>
      <p:ext uri="{BB962C8B-B14F-4D97-AF65-F5344CB8AC3E}">
        <p14:creationId xmlns:p14="http://schemas.microsoft.com/office/powerpoint/2010/main" val="36213933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797636" y="641757"/>
            <a:ext cx="7839360" cy="4935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93763" indent="-3429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4775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5638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4913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21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893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65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37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  <a:buSzPct val="45000"/>
              <a:defRPr/>
            </a:pPr>
            <a:endParaRPr lang="en-GB" altLang="fr-FR" sz="2581" b="1" dirty="0">
              <a:latin typeface="+mn-lt"/>
            </a:endParaRPr>
          </a:p>
        </p:txBody>
      </p:sp>
      <p:sp>
        <p:nvSpPr>
          <p:cNvPr id="14339" name="Titre 2"/>
          <p:cNvSpPr>
            <a:spLocks noGrp="1"/>
          </p:cNvSpPr>
          <p:nvPr>
            <p:ph type="title"/>
          </p:nvPr>
        </p:nvSpPr>
        <p:spPr bwMode="auto">
          <a:xfrm>
            <a:off x="628635" y="576462"/>
            <a:ext cx="8067256" cy="8782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3746" tIns="36873" rIns="73746" bIns="36873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r"/>
            <a:r>
              <a:rPr lang="fr-FR" altLang="fr-FR" sz="3226" dirty="0" smtClean="0"/>
              <a:t>L’organisation cible</a:t>
            </a:r>
            <a:endParaRPr lang="fr-FR" altLang="fr-FR" sz="3226" dirty="0"/>
          </a:p>
        </p:txBody>
      </p:sp>
      <p:sp>
        <p:nvSpPr>
          <p:cNvPr id="8196" name="Espace réservé du contenu 12"/>
          <p:cNvSpPr>
            <a:spLocks noGrp="1"/>
          </p:cNvSpPr>
          <p:nvPr>
            <p:ph idx="1"/>
          </p:nvPr>
        </p:nvSpPr>
        <p:spPr bwMode="auto">
          <a:xfrm>
            <a:off x="298259" y="1395862"/>
            <a:ext cx="8100599" cy="412389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3746" tIns="36873" rIns="73746" bIns="36873" numCol="1" rtlCol="0" anchor="t" anchorCtr="0" compatLnSpc="1">
            <a:prstTxWarp prst="textNoShape">
              <a:avLst/>
            </a:prstTxWarp>
            <a:noAutofit/>
          </a:bodyPr>
          <a:lstStyle/>
          <a:p>
            <a:pPr marL="87062" indent="0" algn="ctr">
              <a:buNone/>
              <a:defRPr/>
            </a:pPr>
            <a:r>
              <a:rPr lang="fr-FR" sz="1800" b="1" dirty="0" smtClean="0">
                <a:solidFill>
                  <a:srgbClr val="EE7F00"/>
                </a:solidFill>
              </a:rPr>
              <a:t>1 ordonnateur principal (DG)</a:t>
            </a:r>
          </a:p>
          <a:p>
            <a:pPr marL="87062" indent="0" algn="ctr">
              <a:buNone/>
              <a:defRPr/>
            </a:pPr>
            <a:r>
              <a:rPr lang="fr-FR" sz="1800" b="1" dirty="0" smtClean="0">
                <a:solidFill>
                  <a:srgbClr val="EE7F00"/>
                </a:solidFill>
              </a:rPr>
              <a:t>11 ordonnateurs secondaires                                                        (directions techniques et territoriales)</a:t>
            </a:r>
          </a:p>
          <a:p>
            <a:pPr marL="87062" indent="0">
              <a:buNone/>
              <a:defRPr/>
            </a:pPr>
            <a:endParaRPr lang="fr-FR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7062" indent="0">
              <a:buNone/>
              <a:defRPr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outenus </a:t>
            </a: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dans ces </a:t>
            </a: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fonctions </a:t>
            </a:r>
            <a:r>
              <a:rPr lang="fr-FR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d’ordonnateur</a:t>
            </a: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par :</a:t>
            </a: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7062" indent="0" algn="ctr">
              <a:buNone/>
              <a:defRPr/>
            </a:pPr>
            <a:r>
              <a:rPr lang="fr-FR" sz="1800" b="1" dirty="0" smtClean="0">
                <a:solidFill>
                  <a:srgbClr val="EE7F00"/>
                </a:solidFill>
              </a:rPr>
              <a:t>3 Centres de services partagés (CSP) polyvalents, pilotés par la </a:t>
            </a:r>
            <a:r>
              <a:rPr lang="fr-FR" sz="1800" b="1" dirty="0" err="1" smtClean="0">
                <a:solidFill>
                  <a:srgbClr val="EE7F00"/>
                </a:solidFill>
              </a:rPr>
              <a:t>DAGeF</a:t>
            </a:r>
            <a:endParaRPr lang="fr-FR" sz="1800" b="1" dirty="0" smtClean="0">
              <a:solidFill>
                <a:srgbClr val="EE7F00"/>
              </a:solidFill>
            </a:endParaRPr>
          </a:p>
          <a:p>
            <a:pPr marL="87062" indent="0">
              <a:buNone/>
              <a:defRPr/>
            </a:pPr>
            <a:endParaRPr lang="fr-FR" sz="1800" b="1" dirty="0" smtClean="0">
              <a:solidFill>
                <a:srgbClr val="EE7F00"/>
              </a:solidFill>
            </a:endParaRPr>
          </a:p>
          <a:p>
            <a:pPr marL="87062" indent="0">
              <a:buNone/>
              <a:defRPr/>
            </a:pPr>
            <a:r>
              <a:rPr lang="fr-FR" sz="1800" dirty="0" smtClean="0"/>
              <a:t>qui seront en lien avec la sphère </a:t>
            </a:r>
            <a:r>
              <a:rPr lang="fr-FR" sz="1800" b="1" dirty="0" smtClean="0"/>
              <a:t>comptable</a:t>
            </a:r>
            <a:r>
              <a:rPr lang="fr-FR" sz="1800" dirty="0" smtClean="0"/>
              <a:t>, organisée :</a:t>
            </a:r>
          </a:p>
          <a:p>
            <a:pPr marL="87062" indent="0" algn="ctr">
              <a:buNone/>
              <a:defRPr/>
            </a:pPr>
            <a:r>
              <a:rPr lang="fr-FR" sz="1800" b="1" dirty="0">
                <a:solidFill>
                  <a:srgbClr val="EE7F00"/>
                </a:solidFill>
              </a:rPr>
              <a:t>a</a:t>
            </a:r>
            <a:r>
              <a:rPr lang="fr-FR" sz="1800" b="1" dirty="0" smtClean="0">
                <a:solidFill>
                  <a:srgbClr val="EE7F00"/>
                </a:solidFill>
              </a:rPr>
              <a:t>utour de l’Agence comptable principale (paye et recettes) </a:t>
            </a:r>
          </a:p>
          <a:p>
            <a:pPr marL="87062" indent="0" algn="ctr">
              <a:buNone/>
              <a:defRPr/>
            </a:pPr>
            <a:r>
              <a:rPr lang="fr-FR" sz="1800" b="1" dirty="0" smtClean="0">
                <a:solidFill>
                  <a:srgbClr val="EE7F00"/>
                </a:solidFill>
              </a:rPr>
              <a:t>et 2 Services facturiers (SFACT, deux agents comptables secondaires)</a:t>
            </a:r>
          </a:p>
          <a:p>
            <a:pPr marL="87062" indent="0" algn="ctr">
              <a:buNone/>
              <a:defRPr/>
            </a:pPr>
            <a:endParaRPr lang="fr-FR" sz="1800" b="1" dirty="0" smtClean="0">
              <a:solidFill>
                <a:srgbClr val="EE7F00"/>
              </a:solidFill>
            </a:endParaRPr>
          </a:p>
          <a:p>
            <a:pPr marL="87062" indent="0" algn="ctr">
              <a:buNone/>
              <a:defRPr/>
            </a:pPr>
            <a:r>
              <a:rPr lang="fr-FR" sz="1800" dirty="0"/>
              <a:t>Ces services mutualisés </a:t>
            </a:r>
            <a:r>
              <a:rPr lang="fr-FR" sz="1800" dirty="0" smtClean="0"/>
              <a:t>(CSP et SFACT) </a:t>
            </a:r>
            <a:r>
              <a:rPr lang="fr-FR" sz="1800" dirty="0"/>
              <a:t>comprendront au total 50 à 60 personnes, dédiées à ces fonctions</a:t>
            </a:r>
          </a:p>
        </p:txBody>
      </p:sp>
    </p:spTree>
    <p:extLst>
      <p:ext uri="{BB962C8B-B14F-4D97-AF65-F5344CB8AC3E}">
        <p14:creationId xmlns:p14="http://schemas.microsoft.com/office/powerpoint/2010/main" val="17116715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797636" y="641757"/>
            <a:ext cx="7839360" cy="4935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93763" indent="-3429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4775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5638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4913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21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893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65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37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  <a:buSzPct val="45000"/>
              <a:defRPr/>
            </a:pPr>
            <a:endParaRPr lang="en-GB" altLang="fr-FR" sz="2581" b="1" dirty="0">
              <a:latin typeface="+mn-lt"/>
            </a:endParaRPr>
          </a:p>
        </p:txBody>
      </p:sp>
      <p:sp>
        <p:nvSpPr>
          <p:cNvPr id="24579" name="Titr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3746" tIns="36873" rIns="73746" bIns="36873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r"/>
            <a:r>
              <a:rPr lang="fr-FR" altLang="fr-FR" sz="3226" dirty="0" smtClean="0"/>
              <a:t/>
            </a:r>
            <a:br>
              <a:rPr lang="fr-FR" altLang="fr-FR" sz="3226" dirty="0" smtClean="0"/>
            </a:br>
            <a:r>
              <a:rPr lang="fr-FR" altLang="fr-FR" sz="3226" dirty="0" smtClean="0"/>
              <a:t>L’organisation cible</a:t>
            </a:r>
            <a:endParaRPr lang="fr-FR" altLang="fr-FR" sz="3226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>
          <a:xfrm>
            <a:off x="448110" y="1177340"/>
            <a:ext cx="8067257" cy="4811008"/>
          </a:xfrm>
        </p:spPr>
        <p:txBody>
          <a:bodyPr/>
          <a:lstStyle/>
          <a:p>
            <a:pPr marL="87062" indent="0">
              <a:buNone/>
              <a:defRPr/>
            </a:pPr>
            <a:endParaRPr lang="fr-FR" sz="1613" i="1" dirty="0"/>
          </a:p>
          <a:p>
            <a:pPr marL="87062" indent="0">
              <a:buNone/>
              <a:defRPr/>
            </a:pPr>
            <a:endParaRPr lang="fr-FR" sz="1613" i="1" dirty="0"/>
          </a:p>
          <a:p>
            <a:pPr marL="87062" indent="0">
              <a:buNone/>
              <a:defRPr/>
            </a:pPr>
            <a:endParaRPr lang="fr-FR" sz="1613" i="1" dirty="0"/>
          </a:p>
          <a:p>
            <a:pPr marL="87062" indent="0">
              <a:buNone/>
              <a:defRPr/>
            </a:pPr>
            <a:endParaRPr lang="fr-FR" sz="1613" i="1" dirty="0"/>
          </a:p>
          <a:p>
            <a:pPr marL="87062" indent="0">
              <a:buNone/>
              <a:defRPr/>
            </a:pPr>
            <a:endParaRPr lang="fr-FR" sz="1613" i="1" dirty="0"/>
          </a:p>
          <a:p>
            <a:pPr marL="87062" indent="0">
              <a:buNone/>
              <a:defRPr/>
            </a:pPr>
            <a:endParaRPr lang="fr-FR" sz="1613" i="1" dirty="0"/>
          </a:p>
          <a:p>
            <a:pPr marL="87062" indent="0">
              <a:buNone/>
              <a:defRPr/>
            </a:pPr>
            <a:endParaRPr lang="fr-FR" sz="1613" i="1" dirty="0"/>
          </a:p>
          <a:p>
            <a:pPr marL="87062" indent="0">
              <a:buNone/>
              <a:defRPr/>
            </a:pPr>
            <a:endParaRPr lang="fr-FR" dirty="0"/>
          </a:p>
          <a:p>
            <a:pPr marL="87062" indent="0">
              <a:buNone/>
              <a:defRPr/>
            </a:pPr>
            <a:endParaRPr lang="fr-FR" sz="1613" dirty="0"/>
          </a:p>
          <a:p>
            <a:pPr marL="10800" indent="0">
              <a:buNone/>
              <a:defRPr/>
            </a:pPr>
            <a:endParaRPr lang="fr-FR" dirty="0" smtClean="0"/>
          </a:p>
          <a:p>
            <a:pPr marL="87062" indent="0">
              <a:buNone/>
              <a:defRPr/>
            </a:pPr>
            <a:endParaRPr lang="fr-FR" dirty="0"/>
          </a:p>
        </p:txBody>
      </p:sp>
      <p:sp>
        <p:nvSpPr>
          <p:cNvPr id="24581" name="Rectangle à coins arrondis 1"/>
          <p:cNvSpPr>
            <a:spLocks noChangeArrowheads="1"/>
          </p:cNvSpPr>
          <p:nvPr/>
        </p:nvSpPr>
        <p:spPr bwMode="auto">
          <a:xfrm>
            <a:off x="2218785" y="1722343"/>
            <a:ext cx="928227" cy="485381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fr-FR" altLang="fr-FR" sz="1210" b="1"/>
              <a:t>Direction A</a:t>
            </a:r>
          </a:p>
        </p:txBody>
      </p:sp>
      <p:sp>
        <p:nvSpPr>
          <p:cNvPr id="24582" name="Rectangle à coins arrondis 6"/>
          <p:cNvSpPr>
            <a:spLocks noChangeArrowheads="1"/>
          </p:cNvSpPr>
          <p:nvPr/>
        </p:nvSpPr>
        <p:spPr bwMode="auto">
          <a:xfrm>
            <a:off x="3639933" y="1708259"/>
            <a:ext cx="929508" cy="485381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fr-FR" altLang="fr-FR" sz="1210" b="1"/>
              <a:t>Direction 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fr-FR" altLang="fr-FR" sz="1210" b="1"/>
              <a:t>B</a:t>
            </a:r>
          </a:p>
        </p:txBody>
      </p:sp>
      <p:sp>
        <p:nvSpPr>
          <p:cNvPr id="24583" name="Rectangle à coins arrondis 7"/>
          <p:cNvSpPr>
            <a:spLocks noChangeArrowheads="1"/>
          </p:cNvSpPr>
          <p:nvPr/>
        </p:nvSpPr>
        <p:spPr bwMode="auto">
          <a:xfrm>
            <a:off x="5107172" y="1722343"/>
            <a:ext cx="929508" cy="485381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fr-FR" altLang="fr-FR" sz="1210" b="1"/>
              <a:t>Direction C</a:t>
            </a:r>
          </a:p>
        </p:txBody>
      </p:sp>
      <p:sp>
        <p:nvSpPr>
          <p:cNvPr id="3" name="Accolade fermante 2"/>
          <p:cNvSpPr/>
          <p:nvPr/>
        </p:nvSpPr>
        <p:spPr bwMode="auto">
          <a:xfrm rot="5400000">
            <a:off x="2540143" y="2241658"/>
            <a:ext cx="2820531" cy="314661"/>
          </a:xfrm>
          <a:prstGeom prst="rightBrac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/>
            </a:pPr>
            <a:endParaRPr lang="fr-FR" sz="1452"/>
          </a:p>
        </p:txBody>
      </p:sp>
      <p:sp>
        <p:nvSpPr>
          <p:cNvPr id="10" name="Accolade fermante 2"/>
          <p:cNvSpPr>
            <a:spLocks/>
          </p:cNvSpPr>
          <p:nvPr/>
        </p:nvSpPr>
        <p:spPr bwMode="auto">
          <a:xfrm rot="5400000">
            <a:off x="3985544" y="617291"/>
            <a:ext cx="272850" cy="3590883"/>
          </a:xfrm>
          <a:prstGeom prst="rightBrace">
            <a:avLst>
              <a:gd name="adj1" fmla="val 8319"/>
              <a:gd name="adj2" fmla="val 50000"/>
            </a:avLst>
          </a:prstGeom>
          <a:solidFill>
            <a:schemeClr val="bg1"/>
          </a:solidFill>
          <a:ln w="50800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/>
            </a:pPr>
            <a:endParaRPr lang="fr-FR" altLang="fr-FR" sz="1452"/>
          </a:p>
        </p:txBody>
      </p:sp>
      <p:sp>
        <p:nvSpPr>
          <p:cNvPr id="24586" name="Rectangle à coins arrondis 3"/>
          <p:cNvSpPr>
            <a:spLocks noChangeArrowheads="1"/>
          </p:cNvSpPr>
          <p:nvPr/>
        </p:nvSpPr>
        <p:spPr bwMode="auto">
          <a:xfrm>
            <a:off x="2778281" y="2656972"/>
            <a:ext cx="1283261" cy="48538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4925">
            <a:solidFill>
              <a:srgbClr val="99CC0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fr-FR" altLang="fr-FR" sz="1210" b="1" dirty="0"/>
              <a:t>Expression du </a:t>
            </a:r>
            <a:r>
              <a:rPr lang="fr-FR" altLang="fr-FR" sz="1210" b="1" dirty="0" smtClean="0"/>
              <a:t>besoin</a:t>
            </a:r>
            <a:endParaRPr lang="fr-FR" altLang="fr-FR" sz="1210" b="1" dirty="0"/>
          </a:p>
        </p:txBody>
      </p:sp>
      <p:sp>
        <p:nvSpPr>
          <p:cNvPr id="6" name="Flèche vers le bas 5"/>
          <p:cNvSpPr/>
          <p:nvPr/>
        </p:nvSpPr>
        <p:spPr bwMode="auto">
          <a:xfrm>
            <a:off x="3439658" y="3188421"/>
            <a:ext cx="125524" cy="300574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/>
            </a:pPr>
            <a:endParaRPr lang="fr-FR" sz="1452"/>
          </a:p>
        </p:txBody>
      </p:sp>
      <p:sp>
        <p:nvSpPr>
          <p:cNvPr id="24588" name="Rectangle à coins arrondis 10"/>
          <p:cNvSpPr>
            <a:spLocks noChangeArrowheads="1"/>
          </p:cNvSpPr>
          <p:nvPr/>
        </p:nvSpPr>
        <p:spPr bwMode="auto">
          <a:xfrm>
            <a:off x="2543053" y="3526304"/>
            <a:ext cx="3224804" cy="293769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fr-FR" altLang="fr-FR" sz="1210" b="1"/>
              <a:t>Centre de service partagé</a:t>
            </a:r>
          </a:p>
        </p:txBody>
      </p:sp>
      <p:sp>
        <p:nvSpPr>
          <p:cNvPr id="24589" name="Rectangle à coins arrondis 15"/>
          <p:cNvSpPr>
            <a:spLocks noChangeArrowheads="1"/>
          </p:cNvSpPr>
          <p:nvPr/>
        </p:nvSpPr>
        <p:spPr bwMode="auto">
          <a:xfrm>
            <a:off x="2563291" y="3904805"/>
            <a:ext cx="1518489" cy="48538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99CCFF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fr-FR" altLang="fr-FR" sz="1210" b="1" dirty="0"/>
              <a:t>Engagement </a:t>
            </a:r>
            <a:endParaRPr lang="fr-FR" altLang="fr-FR" sz="1210" b="1" dirty="0" smtClean="0"/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fr-FR" altLang="fr-FR" sz="1210" b="1" dirty="0" smtClean="0"/>
              <a:t>de </a:t>
            </a:r>
            <a:r>
              <a:rPr lang="fr-FR" altLang="fr-FR" sz="1210" b="1" dirty="0"/>
              <a:t>la </a:t>
            </a:r>
            <a:r>
              <a:rPr lang="fr-FR" altLang="fr-FR" sz="1210" b="1" dirty="0" smtClean="0"/>
              <a:t>dépense</a:t>
            </a:r>
            <a:endParaRPr lang="fr-FR" altLang="fr-FR" sz="1210" b="1" dirty="0"/>
          </a:p>
        </p:txBody>
      </p:sp>
      <p:sp>
        <p:nvSpPr>
          <p:cNvPr id="17" name="Flèche vers le bas 16"/>
          <p:cNvSpPr/>
          <p:nvPr/>
        </p:nvSpPr>
        <p:spPr bwMode="auto">
          <a:xfrm>
            <a:off x="4878997" y="3188422"/>
            <a:ext cx="152736" cy="300574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/>
            </a:pPr>
            <a:endParaRPr lang="fr-FR" sz="1452"/>
          </a:p>
        </p:txBody>
      </p:sp>
      <p:sp>
        <p:nvSpPr>
          <p:cNvPr id="24591" name="Rectangle à coins arrondis 17"/>
          <p:cNvSpPr>
            <a:spLocks noChangeArrowheads="1"/>
          </p:cNvSpPr>
          <p:nvPr/>
        </p:nvSpPr>
        <p:spPr bwMode="auto">
          <a:xfrm>
            <a:off x="2594070" y="4742602"/>
            <a:ext cx="3148739" cy="293769"/>
          </a:xfrm>
          <a:prstGeom prst="roundRect">
            <a:avLst>
              <a:gd name="adj" fmla="val 16667"/>
            </a:avLst>
          </a:prstGeom>
          <a:solidFill>
            <a:srgbClr val="EE7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fr-FR" altLang="fr-FR" sz="1210" b="1"/>
              <a:t>Service facturier</a:t>
            </a:r>
          </a:p>
        </p:txBody>
      </p:sp>
      <p:sp>
        <p:nvSpPr>
          <p:cNvPr id="24592" name="Rectangle à coins arrondis 18"/>
          <p:cNvSpPr>
            <a:spLocks noChangeArrowheads="1"/>
          </p:cNvSpPr>
          <p:nvPr/>
        </p:nvSpPr>
        <p:spPr bwMode="auto">
          <a:xfrm>
            <a:off x="2633315" y="5121575"/>
            <a:ext cx="3109494" cy="67699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EE7F0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fr-FR" altLang="fr-FR" sz="1210" b="1" dirty="0"/>
              <a:t>Réception, enregistrement et contrôle de la facture</a:t>
            </a:r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fr-FR" altLang="fr-FR" sz="1210" b="1" dirty="0"/>
              <a:t>Demande de paiement et paiement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6136602" y="2244540"/>
            <a:ext cx="2957525" cy="3810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87062">
              <a:spcAft>
                <a:spcPts val="242"/>
              </a:spcAft>
              <a:defRPr/>
            </a:pPr>
            <a:endParaRPr lang="fr-FR" sz="1210" dirty="0" smtClean="0">
              <a:sym typeface="Wingdings" panose="05000000000000000000" pitchFamily="2" charset="2"/>
            </a:endParaRPr>
          </a:p>
          <a:p>
            <a:pPr marL="87062">
              <a:spcAft>
                <a:spcPts val="242"/>
              </a:spcAft>
              <a:defRPr/>
            </a:pPr>
            <a:endParaRPr lang="fr-FR" sz="1210" dirty="0">
              <a:sym typeface="Wingdings" panose="05000000000000000000" pitchFamily="2" charset="2"/>
            </a:endParaRPr>
          </a:p>
          <a:p>
            <a:pPr marL="87062">
              <a:spcAft>
                <a:spcPts val="242"/>
              </a:spcAft>
              <a:defRPr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Une organisation qui permet :</a:t>
            </a:r>
            <a:endParaRPr lang="fr-F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7062">
              <a:spcAft>
                <a:spcPts val="242"/>
              </a:spcAft>
              <a:defRPr/>
            </a:pPr>
            <a:endParaRPr lang="fr-F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242"/>
              </a:spcAft>
              <a:buFontTx/>
              <a:buChar char="-"/>
              <a:defRPr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clarifier les responsabilités </a:t>
            </a:r>
          </a:p>
          <a:p>
            <a:pPr>
              <a:spcAft>
                <a:spcPts val="242"/>
              </a:spcAft>
              <a:buFontTx/>
              <a:buChar char="-"/>
              <a:defRPr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concentrer les acteurs et les professionnaliser</a:t>
            </a:r>
          </a:p>
          <a:p>
            <a:pPr>
              <a:spcAft>
                <a:spcPts val="242"/>
              </a:spcAft>
              <a:buFontTx/>
              <a:buChar char="-"/>
              <a:defRPr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d’optimiser les processus avec un impact moindre (cf. organisation actuelle des services financiers et comptables)</a:t>
            </a:r>
          </a:p>
          <a:p>
            <a:pPr>
              <a:spcAft>
                <a:spcPts val="242"/>
              </a:spcAft>
              <a:defRPr/>
            </a:pPr>
            <a:endParaRPr lang="fr-F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242"/>
              </a:spcAft>
              <a:defRPr/>
            </a:pPr>
            <a:endParaRPr lang="fr-FR" sz="1210" dirty="0"/>
          </a:p>
        </p:txBody>
      </p:sp>
      <p:sp>
        <p:nvSpPr>
          <p:cNvPr id="19" name="Rectangle à coins arrondis 3"/>
          <p:cNvSpPr>
            <a:spLocks noChangeArrowheads="1"/>
          </p:cNvSpPr>
          <p:nvPr/>
        </p:nvSpPr>
        <p:spPr bwMode="auto">
          <a:xfrm>
            <a:off x="4214687" y="2668423"/>
            <a:ext cx="1486099" cy="48538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4925">
            <a:solidFill>
              <a:srgbClr val="99CC00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fr-FR" altLang="fr-FR" sz="1210" b="1" dirty="0" smtClean="0"/>
              <a:t>Constatation </a:t>
            </a:r>
            <a:r>
              <a:rPr lang="fr-FR" altLang="fr-FR" sz="1210" b="1" dirty="0"/>
              <a:t>du service fait</a:t>
            </a:r>
          </a:p>
        </p:txBody>
      </p:sp>
      <p:sp>
        <p:nvSpPr>
          <p:cNvPr id="20" name="Rectangle à coins arrondis 15"/>
          <p:cNvSpPr>
            <a:spLocks noChangeArrowheads="1"/>
          </p:cNvSpPr>
          <p:nvPr/>
        </p:nvSpPr>
        <p:spPr bwMode="auto">
          <a:xfrm>
            <a:off x="4256543" y="3904805"/>
            <a:ext cx="1486266" cy="48538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99CCFF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fr-FR" altLang="fr-FR" sz="1210" b="1" dirty="0" smtClean="0"/>
              <a:t>Certification </a:t>
            </a:r>
            <a:r>
              <a:rPr lang="fr-FR" altLang="fr-FR" sz="1210" b="1" dirty="0"/>
              <a:t>du </a:t>
            </a:r>
            <a:endParaRPr lang="fr-FR" altLang="fr-FR" sz="1210" b="1" dirty="0" smtClean="0"/>
          </a:p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fr-FR" altLang="fr-FR" sz="1210" b="1" dirty="0" smtClean="0"/>
              <a:t>service </a:t>
            </a:r>
            <a:r>
              <a:rPr lang="fr-FR" altLang="fr-FR" sz="1210" b="1" dirty="0"/>
              <a:t>fait</a:t>
            </a:r>
          </a:p>
        </p:txBody>
      </p:sp>
      <p:sp>
        <p:nvSpPr>
          <p:cNvPr id="21" name="Flèche vers le bas 20"/>
          <p:cNvSpPr/>
          <p:nvPr/>
        </p:nvSpPr>
        <p:spPr bwMode="auto">
          <a:xfrm>
            <a:off x="4905716" y="4417998"/>
            <a:ext cx="126017" cy="292596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defRPr/>
            </a:pPr>
            <a:endParaRPr lang="fr-FR" sz="1452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668" y="4951020"/>
            <a:ext cx="1297494" cy="1018103"/>
          </a:xfrm>
          <a:prstGeom prst="rect">
            <a:avLst/>
          </a:prstGeom>
        </p:spPr>
      </p:pic>
      <p:sp>
        <p:nvSpPr>
          <p:cNvPr id="4" name="Flèche droite 3"/>
          <p:cNvSpPr/>
          <p:nvPr/>
        </p:nvSpPr>
        <p:spPr>
          <a:xfrm>
            <a:off x="2134908" y="5368666"/>
            <a:ext cx="270510" cy="20870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bas 4"/>
          <p:cNvSpPr/>
          <p:nvPr/>
        </p:nvSpPr>
        <p:spPr>
          <a:xfrm>
            <a:off x="368900" y="2207724"/>
            <a:ext cx="486633" cy="3768178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Dématérialisation</a:t>
            </a:r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9062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797636" y="641757"/>
            <a:ext cx="7839360" cy="4935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93763" indent="-342900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4775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25638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74913" indent="-274638" defTabSz="488950"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321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893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465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303713" indent="-274638"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87363" algn="l"/>
                <a:tab pos="977900" algn="l"/>
                <a:tab pos="1465263" algn="l"/>
                <a:tab pos="1955800" algn="l"/>
                <a:tab pos="2447925" algn="l"/>
                <a:tab pos="2938463" algn="l"/>
                <a:tab pos="3429000" algn="l"/>
                <a:tab pos="3917950" algn="l"/>
                <a:tab pos="4408488" algn="l"/>
                <a:tab pos="4899025" algn="l"/>
                <a:tab pos="5389563" algn="l"/>
                <a:tab pos="5880100" algn="l"/>
                <a:tab pos="6369050" algn="l"/>
                <a:tab pos="6859588" algn="l"/>
                <a:tab pos="7348538" algn="l"/>
                <a:tab pos="7837488" algn="l"/>
                <a:tab pos="8329613" algn="l"/>
                <a:tab pos="8818563" algn="l"/>
                <a:tab pos="9309100" algn="l"/>
                <a:tab pos="9799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lnSpc>
                <a:spcPct val="93000"/>
              </a:lnSpc>
              <a:buSzPct val="45000"/>
              <a:defRPr/>
            </a:pPr>
            <a:endParaRPr lang="en-GB" altLang="fr-FR" sz="2581" b="1" dirty="0">
              <a:latin typeface="+mn-lt"/>
            </a:endParaRPr>
          </a:p>
        </p:txBody>
      </p:sp>
      <p:sp>
        <p:nvSpPr>
          <p:cNvPr id="14339" name="Titre 2"/>
          <p:cNvSpPr>
            <a:spLocks noGrp="1"/>
          </p:cNvSpPr>
          <p:nvPr>
            <p:ph type="title"/>
          </p:nvPr>
        </p:nvSpPr>
        <p:spPr bwMode="auto">
          <a:xfrm>
            <a:off x="628635" y="576462"/>
            <a:ext cx="8067256" cy="8782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3746" tIns="36873" rIns="73746" bIns="36873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r"/>
            <a:r>
              <a:rPr lang="fr-FR" altLang="fr-FR" sz="3226" dirty="0" smtClean="0"/>
              <a:t>L’organisation cible</a:t>
            </a:r>
            <a:endParaRPr lang="fr-FR" altLang="fr-FR" sz="3226" dirty="0"/>
          </a:p>
        </p:txBody>
      </p:sp>
      <p:sp>
        <p:nvSpPr>
          <p:cNvPr id="8196" name="Espace réservé du contenu 12"/>
          <p:cNvSpPr>
            <a:spLocks noGrp="1"/>
          </p:cNvSpPr>
          <p:nvPr>
            <p:ph idx="1"/>
          </p:nvPr>
        </p:nvSpPr>
        <p:spPr bwMode="auto">
          <a:xfrm>
            <a:off x="533727" y="1395862"/>
            <a:ext cx="8103269" cy="4123891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3746" tIns="36873" rIns="73746" bIns="36873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87062" indent="0">
              <a:buNone/>
              <a:defRPr/>
            </a:pPr>
            <a:r>
              <a:rPr lang="fr-FR" sz="2200" b="1" dirty="0" smtClean="0">
                <a:solidFill>
                  <a:srgbClr val="EE7F00"/>
                </a:solidFill>
              </a:rPr>
              <a:t>3 Centres de services partagés localisés sur les sites de :</a:t>
            </a:r>
          </a:p>
          <a:p>
            <a:pPr marL="362012" lvl="1" indent="0">
              <a:buNone/>
              <a:defRPr/>
            </a:pPr>
            <a:r>
              <a:rPr lang="fr-F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Lille</a:t>
            </a:r>
          </a:p>
          <a:p>
            <a:pPr marL="362012" lvl="1" indent="0">
              <a:buNone/>
              <a:defRPr/>
            </a:pPr>
            <a:r>
              <a:rPr lang="fr-F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Saint Médard </a:t>
            </a: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 </a:t>
            </a:r>
            <a:r>
              <a:rPr lang="fr-FR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Jalles</a:t>
            </a:r>
            <a:endParaRPr lang="fr-FR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2012" lvl="1" indent="0">
              <a:buNone/>
              <a:defRPr/>
            </a:pPr>
            <a:r>
              <a:rPr lang="fr-F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Bron</a:t>
            </a:r>
          </a:p>
          <a:p>
            <a:pPr marL="87062" indent="0">
              <a:buNone/>
              <a:defRPr/>
            </a:pPr>
            <a:endParaRPr lang="fr-FR" sz="2200" b="1" dirty="0" smtClean="0">
              <a:solidFill>
                <a:srgbClr val="EE7F00"/>
              </a:solidFill>
            </a:endParaRPr>
          </a:p>
          <a:p>
            <a:pPr marL="87062" indent="0">
              <a:buNone/>
              <a:defRPr/>
            </a:pPr>
            <a:r>
              <a:rPr lang="fr-FR" sz="2200" b="1" dirty="0" smtClean="0">
                <a:solidFill>
                  <a:srgbClr val="EE7F00"/>
                </a:solidFill>
              </a:rPr>
              <a:t>2 Services facturiers localisés sur les sites de :</a:t>
            </a:r>
          </a:p>
          <a:p>
            <a:pPr marL="362012" lvl="1" indent="0">
              <a:buNone/>
              <a:defRPr/>
            </a:pPr>
            <a:r>
              <a:rPr lang="fr-F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Metz</a:t>
            </a:r>
            <a:endParaRPr lang="fr-F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2012" lvl="1" indent="0">
              <a:buNone/>
              <a:defRPr/>
            </a:pPr>
            <a:r>
              <a:rPr lang="fr-F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Bron</a:t>
            </a:r>
          </a:p>
          <a:p>
            <a:pPr marL="362012" lvl="1" indent="0">
              <a:buNone/>
              <a:defRPr/>
            </a:pPr>
            <a:endParaRPr lang="fr-FR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7062" indent="0">
              <a:buNone/>
              <a:defRPr/>
            </a:pP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Sur ces </a:t>
            </a:r>
            <a:r>
              <a:rPr lang="fr-F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sites, il y a actuellement 57 personnes intervenant sur la fonction financière et comptable, représentant 34 ETP.</a:t>
            </a:r>
            <a:endParaRPr lang="fr-FR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1685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</TotalTime>
  <Words>749</Words>
  <Application>Microsoft Office PowerPoint</Application>
  <PresentationFormat>Affichage à l'écran (4:3)</PresentationFormat>
  <Paragraphs>184</Paragraphs>
  <Slides>10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Lucida Grande</vt:lpstr>
      <vt:lpstr>Times New Roman</vt:lpstr>
      <vt:lpstr>Wingdings</vt:lpstr>
      <vt:lpstr>Thème Office</vt:lpstr>
      <vt:lpstr>Cerem’Avenir Organisation financière et comptable</vt:lpstr>
      <vt:lpstr> Gouvernance et Méthode - Enjeux</vt:lpstr>
      <vt:lpstr>Etat des lieux - Principaux constats</vt:lpstr>
      <vt:lpstr>Etat des lieux - Principaux constats</vt:lpstr>
      <vt:lpstr>Etat des lieux - Principaux constats</vt:lpstr>
      <vt:lpstr> L’organisation cible</vt:lpstr>
      <vt:lpstr>L’organisation cible</vt:lpstr>
      <vt:lpstr> L’organisation cible</vt:lpstr>
      <vt:lpstr>L’organisation cible</vt:lpstr>
      <vt:lpstr>L’organisation cible</vt:lpstr>
    </vt:vector>
  </TitlesOfParts>
  <Company>In medias res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Céline Lamy</dc:creator>
  <cp:lastModifiedBy>Mme Marianne LACAZE-DOTRAN</cp:lastModifiedBy>
  <cp:revision>108</cp:revision>
  <cp:lastPrinted>2019-03-19T18:16:36Z</cp:lastPrinted>
  <dcterms:created xsi:type="dcterms:W3CDTF">2017-10-23T15:50:20Z</dcterms:created>
  <dcterms:modified xsi:type="dcterms:W3CDTF">2019-04-01T11:40:25Z</dcterms:modified>
</cp:coreProperties>
</file>